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702" r:id="rId3"/>
    <p:sldMasterId id="2147483717" r:id="rId4"/>
    <p:sldMasterId id="2147483729" r:id="rId5"/>
  </p:sldMasterIdLst>
  <p:notesMasterIdLst>
    <p:notesMasterId r:id="rId35"/>
  </p:notesMasterIdLst>
  <p:sldIdLst>
    <p:sldId id="256" r:id="rId6"/>
    <p:sldId id="276" r:id="rId7"/>
    <p:sldId id="277" r:id="rId8"/>
    <p:sldId id="278" r:id="rId9"/>
    <p:sldId id="265" r:id="rId10"/>
    <p:sldId id="289" r:id="rId11"/>
    <p:sldId id="290" r:id="rId12"/>
    <p:sldId id="291" r:id="rId13"/>
    <p:sldId id="266" r:id="rId14"/>
    <p:sldId id="273" r:id="rId15"/>
    <p:sldId id="280" r:id="rId16"/>
    <p:sldId id="281" r:id="rId17"/>
    <p:sldId id="296" r:id="rId18"/>
    <p:sldId id="269" r:id="rId19"/>
    <p:sldId id="268" r:id="rId20"/>
    <p:sldId id="279" r:id="rId21"/>
    <p:sldId id="272" r:id="rId22"/>
    <p:sldId id="282" r:id="rId23"/>
    <p:sldId id="287" r:id="rId24"/>
    <p:sldId id="283" r:id="rId25"/>
    <p:sldId id="284" r:id="rId26"/>
    <p:sldId id="285" r:id="rId27"/>
    <p:sldId id="286" r:id="rId28"/>
    <p:sldId id="270" r:id="rId29"/>
    <p:sldId id="295" r:id="rId30"/>
    <p:sldId id="288" r:id="rId31"/>
    <p:sldId id="292" r:id="rId32"/>
    <p:sldId id="293" r:id="rId33"/>
    <p:sldId id="294" r:id="rId34"/>
  </p:sldIdLst>
  <p:sldSz cx="9144000" cy="6858000" type="screen4x3"/>
  <p:notesSz cx="6858000" cy="9144000"/>
  <p:embeddedFontLst>
    <p:embeddedFont>
      <p:font typeface="Palatino Linotype" panose="02040502050505030304" pitchFamily="18" charset="0"/>
      <p:regular r:id="rId36"/>
      <p:bold r:id="rId37"/>
      <p:italic r:id="rId38"/>
      <p:boldItalic r:id="rId39"/>
    </p:embeddedFont>
    <p:embeddedFont>
      <p:font typeface="Arial Black" panose="020B0A04020102020204" pitchFamily="34" charset="0"/>
      <p:bold r:id="rId40"/>
    </p:embeddedFont>
    <p:embeddedFont>
      <p:font typeface="Calibri" panose="020F0502020204030204" pitchFamily="34" charset="0"/>
      <p:regular r:id="rId41"/>
      <p:bold r:id="rId42"/>
      <p:italic r:id="rId43"/>
      <p:boldItalic r:id="rId44"/>
    </p:embeddedFont>
    <p:embeddedFont>
      <p:font typeface="Trebuchet MS" panose="020B0603020202020204" pitchFamily="34" charset="0"/>
      <p:regular r:id="rId45"/>
      <p:bold r:id="rId46"/>
      <p:italic r:id="rId47"/>
      <p:boldItalic r:id="rId48"/>
    </p:embeddedFont>
    <p:embeddedFont>
      <p:font typeface="Berlin Sans FB Demi" panose="020E0802020502020306" pitchFamily="34" charset="0"/>
      <p:bold r:id="rId49"/>
    </p:embeddedFont>
    <p:embeddedFont>
      <p:font typeface="Century Gothic" panose="020B0502020202020204"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13" autoAdjust="0"/>
  </p:normalViewPr>
  <p:slideViewPr>
    <p:cSldViewPr>
      <p:cViewPr varScale="1">
        <p:scale>
          <a:sx n="52" d="100"/>
          <a:sy n="52" d="100"/>
        </p:scale>
        <p:origin x="-1326" y="-84"/>
      </p:cViewPr>
      <p:guideLst>
        <p:guide orient="horz" pos="2160"/>
        <p:guide pos="2880"/>
      </p:guideLst>
    </p:cSldViewPr>
  </p:slideViewPr>
  <p:notesTextViewPr>
    <p:cViewPr>
      <p:scale>
        <a:sx n="1" d="1"/>
        <a:sy n="1" d="1"/>
      </p:scale>
      <p:origin x="0" y="246"/>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6.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16.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C60103-0FB4-4C6A-9580-D8BDDB70BCB0}" type="datetimeFigureOut">
              <a:rPr lang="en-US" smtClean="0"/>
              <a:t>10/25/2013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4971AF-8890-4C11-9A36-30DF85265966}" type="slidenum">
              <a:rPr lang="en-US" smtClean="0"/>
              <a:t>‹#›</a:t>
            </a:fld>
            <a:endParaRPr lang="en-US"/>
          </a:p>
        </p:txBody>
      </p:sp>
    </p:spTree>
    <p:extLst>
      <p:ext uri="{BB962C8B-B14F-4D97-AF65-F5344CB8AC3E}">
        <p14:creationId xmlns:p14="http://schemas.microsoft.com/office/powerpoint/2010/main" val="3478435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palaeo-electronica.org/content/2012-issue-2-articles/275-rock-art-dinosaur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Genesis 1 talking about</a:t>
            </a:r>
            <a:r>
              <a:rPr lang="en-US" baseline="0" dirty="0" smtClean="0"/>
              <a:t> the animals that Moses lived with or the animals which were originally created by God? These animals were created and were contemporaries with Adam and Eve. </a:t>
            </a:r>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t>5</a:t>
            </a:fld>
            <a:endParaRPr lang="en-US"/>
          </a:p>
        </p:txBody>
      </p:sp>
    </p:spTree>
    <p:extLst>
      <p:ext uri="{BB962C8B-B14F-4D97-AF65-F5344CB8AC3E}">
        <p14:creationId xmlns:p14="http://schemas.microsoft.com/office/powerpoint/2010/main" val="4182369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the idea of </a:t>
            </a:r>
            <a:r>
              <a:rPr lang="en-US" dirty="0" err="1" smtClean="0"/>
              <a:t>Tanniyn</a:t>
            </a:r>
            <a:r>
              <a:rPr lang="en-US" dirty="0" smtClean="0"/>
              <a:t> is clearly that of a snake.</a:t>
            </a:r>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t>19</a:t>
            </a:fld>
            <a:endParaRPr lang="en-US"/>
          </a:p>
        </p:txBody>
      </p:sp>
    </p:spTree>
    <p:extLst>
      <p:ext uri="{BB962C8B-B14F-4D97-AF65-F5344CB8AC3E}">
        <p14:creationId xmlns:p14="http://schemas.microsoft.com/office/powerpoint/2010/main" val="69507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Nehemiah 2:13, The </a:t>
            </a:r>
            <a:r>
              <a:rPr lang="en-US" dirty="0" err="1" smtClean="0"/>
              <a:t>KJV</a:t>
            </a:r>
            <a:r>
              <a:rPr lang="en-US" baseline="0" dirty="0" smtClean="0"/>
              <a:t> translates it here as “dragon well.” The </a:t>
            </a:r>
            <a:r>
              <a:rPr lang="en-US" baseline="0" dirty="0" err="1" smtClean="0"/>
              <a:t>KJV</a:t>
            </a:r>
            <a:r>
              <a:rPr lang="en-US" baseline="0" dirty="0" smtClean="0"/>
              <a:t> translators were familiar with dragon creatures and saw that this term fit the word. The </a:t>
            </a:r>
            <a:r>
              <a:rPr lang="en-US" baseline="0" dirty="0" err="1" smtClean="0"/>
              <a:t>NKJV</a:t>
            </a:r>
            <a:r>
              <a:rPr lang="en-US" baseline="0" dirty="0" smtClean="0"/>
              <a:t> used “serpent well.” Obviously from 1611 to 1982 when the </a:t>
            </a:r>
            <a:r>
              <a:rPr lang="en-US" baseline="0" dirty="0" err="1" smtClean="0"/>
              <a:t>NKJV</a:t>
            </a:r>
            <a:r>
              <a:rPr lang="en-US" baseline="0" dirty="0" smtClean="0"/>
              <a:t> translators published the Old Testament the term dragon likely lost significance as a real creature. </a:t>
            </a:r>
          </a:p>
          <a:p>
            <a:endParaRPr lang="en-US" baseline="0" dirty="0" smtClean="0"/>
          </a:p>
          <a:p>
            <a:r>
              <a:rPr lang="en-US" baseline="0" dirty="0" smtClean="0"/>
              <a:t>Psalm 74:13, 14. This passage speaks of the devastation and oppression of God’s people most likely during the Babylonian invasion of Judea where the temple was demolished and all of the articles devoted to worship were carried off and desolated. This was a time when men blasphemed the God of heaven and trampled over the sheep of His pasture. Yet the Psalmist notes in a most poetical fashion of how God once delivered them from their enemies (74:12-15). Those things which would obstruct the passageway of God’s people were removed. However, even in this poetical passage, we learn that Leviathan is of the </a:t>
            </a:r>
            <a:r>
              <a:rPr lang="en-US" baseline="0" dirty="0" err="1" smtClean="0"/>
              <a:t>tanniyn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t>20</a:t>
            </a:fld>
            <a:endParaRPr lang="en-US"/>
          </a:p>
        </p:txBody>
      </p:sp>
    </p:spTree>
    <p:extLst>
      <p:ext uri="{BB962C8B-B14F-4D97-AF65-F5344CB8AC3E}">
        <p14:creationId xmlns:p14="http://schemas.microsoft.com/office/powerpoint/2010/main" val="2475160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an interesting side note that I wish to make here. “Dragon” which was once a word that prevailed in the older translations has all but been dropped by newer versions.  Why for the sudden disappearance? Because if dragons were dinosaurs it creates problems with the prevailing theory of evolution which displaces man from dinosaurs by over 60 million years.</a:t>
            </a:r>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t>21</a:t>
            </a:fld>
            <a:endParaRPr lang="en-US"/>
          </a:p>
        </p:txBody>
      </p:sp>
    </p:spTree>
    <p:extLst>
      <p:ext uri="{BB962C8B-B14F-4D97-AF65-F5344CB8AC3E}">
        <p14:creationId xmlns:p14="http://schemas.microsoft.com/office/powerpoint/2010/main" val="4193169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Isaiah 27:1, Again, Leviathan is spoken of as being of the </a:t>
            </a:r>
            <a:r>
              <a:rPr lang="en-US" dirty="0" err="1" smtClean="0"/>
              <a:t>tanniyn</a:t>
            </a:r>
            <a:r>
              <a:rPr lang="en-US" dirty="0" smtClean="0"/>
              <a:t>. </a:t>
            </a:r>
          </a:p>
          <a:p>
            <a:r>
              <a:rPr lang="en-US" dirty="0" smtClean="0"/>
              <a:t>Notice from Jeremiah 51:4. Could dragon (</a:t>
            </a:r>
            <a:r>
              <a:rPr lang="en-US" dirty="0" err="1" smtClean="0"/>
              <a:t>tanniyn</a:t>
            </a:r>
            <a:r>
              <a:rPr lang="en-US" dirty="0" smtClean="0"/>
              <a:t>)</a:t>
            </a:r>
            <a:r>
              <a:rPr lang="en-US" baseline="0" dirty="0" smtClean="0"/>
              <a:t> here represent a dinosaur. It seems very likely that a large dinosaur is what </a:t>
            </a:r>
            <a:r>
              <a:rPr lang="en-US" baseline="0" dirty="0" err="1" smtClean="0"/>
              <a:t>Nebuchadrezzar</a:t>
            </a:r>
            <a:r>
              <a:rPr lang="en-US" baseline="0" dirty="0" smtClean="0"/>
              <a:t> (Nebuchadnezzar, </a:t>
            </a:r>
            <a:r>
              <a:rPr lang="en-US" baseline="0" dirty="0" err="1" smtClean="0"/>
              <a:t>NKJV</a:t>
            </a:r>
            <a:r>
              <a:rPr lang="en-US" baseline="0" dirty="0" smtClean="0"/>
              <a:t>) is being compared to. Something large enough to devour, crush and swallow man up. </a:t>
            </a:r>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t>22</a:t>
            </a:fld>
            <a:endParaRPr lang="en-US"/>
          </a:p>
        </p:txBody>
      </p:sp>
    </p:spTree>
    <p:extLst>
      <p:ext uri="{BB962C8B-B14F-4D97-AF65-F5344CB8AC3E}">
        <p14:creationId xmlns:p14="http://schemas.microsoft.com/office/powerpoint/2010/main" val="538658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another reference to some</a:t>
            </a:r>
            <a:r>
              <a:rPr lang="en-US" baseline="0" dirty="0" smtClean="0"/>
              <a:t>thing large enough which can burst forth, trouble (stirring) the waters with feet and fouling (treading) the rivers. As he had traits of a young lion, so he had traits of a monster who disrupted, disturbed, and distressed the river.</a:t>
            </a:r>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t>23</a:t>
            </a:fld>
            <a:endParaRPr lang="en-US"/>
          </a:p>
        </p:txBody>
      </p:sp>
    </p:spTree>
    <p:extLst>
      <p:ext uri="{BB962C8B-B14F-4D97-AF65-F5344CB8AC3E}">
        <p14:creationId xmlns:p14="http://schemas.microsoft.com/office/powerpoint/2010/main" val="3513384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times in scripture,</a:t>
            </a:r>
            <a:r>
              <a:rPr lang="en-US" baseline="0" dirty="0" smtClean="0"/>
              <a:t> from the very beginning of the Bible, in the middle and even near the ending of it we are told important things about God and the “all” of creation. We learned from Exodus that God created not just the world, but everything in it in just six days. Since dinosaurs existed, they were therefore created. </a:t>
            </a:r>
            <a:endParaRPr lang="en-US" baseline="0" dirty="0" smtClean="0"/>
          </a:p>
          <a:p>
            <a:endParaRPr lang="en-US" baseline="0" dirty="0" smtClean="0"/>
          </a:p>
          <a:p>
            <a:r>
              <a:rPr lang="en-US" baseline="0" dirty="0" smtClean="0"/>
              <a:t>We </a:t>
            </a:r>
            <a:r>
              <a:rPr lang="en-US" baseline="0" dirty="0" smtClean="0"/>
              <a:t>learn in Psalms that the happy man hopes in </a:t>
            </a:r>
            <a:r>
              <a:rPr lang="en-US" baseline="0" dirty="0" smtClean="0"/>
              <a:t>Jehovah who </a:t>
            </a:r>
            <a:r>
              <a:rPr lang="en-US" baseline="0" dirty="0" smtClean="0"/>
              <a:t>created all things. The fact of His being the </a:t>
            </a:r>
            <a:r>
              <a:rPr lang="en-US" baseline="0" dirty="0" smtClean="0"/>
              <a:t>Creator </a:t>
            </a:r>
            <a:r>
              <a:rPr lang="en-US" baseline="0" dirty="0" smtClean="0"/>
              <a:t>of all things is tied to His character which is of truth. He did not create dinosaurs to deceive us, but they are a manifestation of His own power. </a:t>
            </a:r>
            <a:endParaRPr lang="en-US" baseline="0" dirty="0" smtClean="0"/>
          </a:p>
          <a:p>
            <a:endParaRPr lang="en-US" baseline="0" dirty="0" smtClean="0"/>
          </a:p>
          <a:p>
            <a:r>
              <a:rPr lang="en-US" baseline="0" dirty="0" smtClean="0"/>
              <a:t>We </a:t>
            </a:r>
            <a:r>
              <a:rPr lang="en-US" baseline="0" dirty="0" smtClean="0"/>
              <a:t>learn also in the Acts that we need to turn to the living God and the power of His life is seen by the fact that He created all things that are in the heaven, the earth, and the sea. When man disconnects the creator from the created, he conceals God’s power and begins to walk a course that abandons God and is on course to idolatry.  </a:t>
            </a:r>
            <a:endParaRPr lang="en-US" baseline="0" dirty="0" smtClean="0"/>
          </a:p>
          <a:p>
            <a:endParaRPr lang="en-US" baseline="0" dirty="0" smtClean="0"/>
          </a:p>
          <a:p>
            <a:r>
              <a:rPr lang="en-US" baseline="0" dirty="0" smtClean="0"/>
              <a:t>God </a:t>
            </a:r>
            <a:r>
              <a:rPr lang="en-US" baseline="0" dirty="0" smtClean="0"/>
              <a:t>does not allow us to walk in our own ways. We must acknowledge Him and strive to walk with Him. Since dinosaurs were created by God, it only seems reasonable that God’s word would talk about them. In fact, I suggest to you that the Bible speaks more of this kind of creature than perhaps any other kind.</a:t>
            </a:r>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t>7</a:t>
            </a:fld>
            <a:endParaRPr lang="en-US"/>
          </a:p>
        </p:txBody>
      </p:sp>
    </p:spTree>
    <p:extLst>
      <p:ext uri="{BB962C8B-B14F-4D97-AF65-F5344CB8AC3E}">
        <p14:creationId xmlns:p14="http://schemas.microsoft.com/office/powerpoint/2010/main" val="3347606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most</a:t>
            </a:r>
            <a:r>
              <a:rPr lang="en-US" baseline="0" dirty="0" smtClean="0"/>
              <a:t> fundamental reason why God is worthy of worship is because He is the creator of all things!</a:t>
            </a:r>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t>8</a:t>
            </a:fld>
            <a:endParaRPr lang="en-US"/>
          </a:p>
        </p:txBody>
      </p:sp>
    </p:spTree>
    <p:extLst>
      <p:ext uri="{BB962C8B-B14F-4D97-AF65-F5344CB8AC3E}">
        <p14:creationId xmlns:p14="http://schemas.microsoft.com/office/powerpoint/2010/main" val="3519690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t>9</a:t>
            </a:fld>
            <a:endParaRPr lang="en-US"/>
          </a:p>
        </p:txBody>
      </p:sp>
    </p:spTree>
    <p:extLst>
      <p:ext uri="{BB962C8B-B14F-4D97-AF65-F5344CB8AC3E}">
        <p14:creationId xmlns:p14="http://schemas.microsoft.com/office/powerpoint/2010/main" val="1179529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t>10</a:t>
            </a:fld>
            <a:endParaRPr lang="en-US"/>
          </a:p>
        </p:txBody>
      </p:sp>
    </p:spTree>
    <p:extLst>
      <p:ext uri="{BB962C8B-B14F-4D97-AF65-F5344CB8AC3E}">
        <p14:creationId xmlns:p14="http://schemas.microsoft.com/office/powerpoint/2010/main" val="1904975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paces =</a:t>
            </a:r>
            <a:r>
              <a:rPr lang="en-US" baseline="0" dirty="0" smtClean="0"/>
              <a:t> ~30 feet</a:t>
            </a:r>
          </a:p>
          <a:p>
            <a:r>
              <a:rPr lang="en-US" baseline="0" dirty="0" smtClean="0"/>
              <a:t>10 palms in girth is about 8 feet.</a:t>
            </a:r>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t>11</a:t>
            </a:fld>
            <a:endParaRPr lang="en-US"/>
          </a:p>
        </p:txBody>
      </p:sp>
    </p:spTree>
    <p:extLst>
      <p:ext uri="{BB962C8B-B14F-4D97-AF65-F5344CB8AC3E}">
        <p14:creationId xmlns:p14="http://schemas.microsoft.com/office/powerpoint/2010/main" val="2904518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fact</a:t>
            </a:r>
            <a:r>
              <a:rPr lang="en-US" sz="1200" b="0" i="0" kern="1200" dirty="0" smtClean="0">
                <a:solidFill>
                  <a:schemeClr val="tx1"/>
                </a:solidFill>
                <a:effectLst/>
                <a:latin typeface="+mn-lt"/>
                <a:ea typeface="+mn-ea"/>
                <a:cs typeface="+mn-cs"/>
              </a:rPr>
              <a:t> that some prehistoric man made a pictograph of a </a:t>
            </a:r>
            <a:r>
              <a:rPr lang="en-US" sz="1200" b="1" i="0" kern="1200" dirty="0" smtClean="0">
                <a:solidFill>
                  <a:schemeClr val="tx1"/>
                </a:solidFill>
                <a:effectLst/>
                <a:latin typeface="+mn-lt"/>
                <a:ea typeface="+mn-ea"/>
                <a:cs typeface="+mn-cs"/>
              </a:rPr>
              <a:t>dinosaur</a:t>
            </a:r>
            <a:r>
              <a:rPr lang="en-US" sz="1200" b="0" i="0" kern="1200" dirty="0" smtClean="0">
                <a:solidFill>
                  <a:schemeClr val="tx1"/>
                </a:solidFill>
                <a:effectLst/>
                <a:latin typeface="+mn-lt"/>
                <a:ea typeface="+mn-ea"/>
                <a:cs typeface="+mn-cs"/>
              </a:rPr>
              <a:t> on the walls of this canyon upsets completely all of our theories regarding the antiquity of man.... The fact that the animal is upright and balanced on its tail would seem to indicate that the prehistoric artist must have seen it alive” (Hubbard, Samuel,</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1925. </a:t>
            </a:r>
            <a:r>
              <a:rPr lang="en-US" sz="1200" b="0" i="1" kern="1200" dirty="0" smtClean="0">
                <a:solidFill>
                  <a:schemeClr val="tx1"/>
                </a:solidFill>
                <a:effectLst/>
                <a:latin typeface="+mn-lt"/>
                <a:ea typeface="+mn-ea"/>
                <a:cs typeface="+mn-cs"/>
              </a:rPr>
              <a:t>Discoveries Relating to Prehistoric Man by the </a:t>
            </a:r>
            <a:r>
              <a:rPr lang="en-US" sz="1200" b="0" i="1" kern="1200" dirty="0" err="1" smtClean="0">
                <a:solidFill>
                  <a:schemeClr val="tx1"/>
                </a:solidFill>
                <a:effectLst/>
                <a:latin typeface="+mn-lt"/>
                <a:ea typeface="+mn-ea"/>
                <a:cs typeface="+mn-cs"/>
              </a:rPr>
              <a:t>Doheny</a:t>
            </a:r>
            <a:r>
              <a:rPr lang="en-US" sz="1200" b="0" i="1" kern="1200" dirty="0" smtClean="0">
                <a:solidFill>
                  <a:schemeClr val="tx1"/>
                </a:solidFill>
                <a:effectLst/>
                <a:latin typeface="+mn-lt"/>
                <a:ea typeface="+mn-ea"/>
                <a:cs typeface="+mn-cs"/>
              </a:rPr>
              <a:t> Scientific Expedition ,</a:t>
            </a:r>
            <a:r>
              <a:rPr lang="en-US" sz="1200" b="0" i="0" kern="1200" dirty="0" smtClean="0">
                <a:solidFill>
                  <a:schemeClr val="tx1"/>
                </a:solidFill>
                <a:effectLst/>
                <a:latin typeface="+mn-lt"/>
                <a:ea typeface="+mn-ea"/>
                <a:cs typeface="+mn-cs"/>
              </a:rPr>
              <a:t> pp. 5,7, emp. in orig.).</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Bert Thompson and Brad </a:t>
            </a:r>
            <a:r>
              <a:rPr lang="en-US" sz="1200" b="0" i="0" kern="1200" dirty="0" err="1" smtClean="0">
                <a:solidFill>
                  <a:schemeClr val="tx1"/>
                </a:solidFill>
                <a:effectLst/>
                <a:latin typeface="+mn-lt"/>
                <a:ea typeface="+mn-ea"/>
                <a:cs typeface="+mn-cs"/>
              </a:rPr>
              <a:t>Harrub</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effectually </a:t>
            </a:r>
            <a:r>
              <a:rPr lang="en-US" sz="1200" b="0" i="0" kern="1200" baseline="0" dirty="0" smtClean="0">
                <a:solidFill>
                  <a:schemeClr val="tx1"/>
                </a:solidFill>
                <a:effectLst/>
                <a:latin typeface="+mn-lt"/>
                <a:ea typeface="+mn-ea"/>
                <a:cs typeface="+mn-cs"/>
              </a:rPr>
              <a:t>asked </a:t>
            </a:r>
            <a:r>
              <a:rPr lang="en-US" sz="1200" b="0" i="0" kern="1200" baseline="0" dirty="0" smtClean="0">
                <a:solidFill>
                  <a:schemeClr val="tx1"/>
                </a:solidFill>
                <a:effectLst/>
                <a:latin typeface="+mn-lt"/>
                <a:ea typeface="+mn-ea"/>
                <a:cs typeface="+mn-cs"/>
              </a:rPr>
              <a:t>in their article, </a:t>
            </a:r>
            <a:r>
              <a:rPr lang="en-US" sz="1200" b="0" i="1" kern="1200" baseline="0" dirty="0" smtClean="0">
                <a:solidFill>
                  <a:schemeClr val="tx1"/>
                </a:solidFill>
                <a:effectLst/>
                <a:latin typeface="+mn-lt"/>
                <a:ea typeface="+mn-ea"/>
                <a:cs typeface="+mn-cs"/>
              </a:rPr>
              <a:t>Walking Amidst The Dinosaurs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“Question: How could Indians have known how to draw such a perfect picture of an animal (the dinosaur) that they never had seen (or had described to them by someone who had seen it)?”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Now of course, evidence like this cannot</a:t>
            </a:r>
            <a:r>
              <a:rPr lang="en-US" sz="1200" b="0" i="0" kern="1200" baseline="0" dirty="0" smtClean="0">
                <a:solidFill>
                  <a:schemeClr val="tx1"/>
                </a:solidFill>
                <a:effectLst/>
                <a:latin typeface="+mn-lt"/>
                <a:ea typeface="+mn-ea"/>
                <a:cs typeface="+mn-cs"/>
              </a:rPr>
              <a:t> exist or it cannot be genuine for the evolutionist because, dinosaurs have become extinct 65 million years ago! So they have to take the evidence and manipulate or discredit it to fit their prevailing paradigm! </a:t>
            </a:r>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Hence</a:t>
            </a:r>
            <a:r>
              <a:rPr lang="en-US" sz="1200" b="0" i="0" kern="1200" baseline="0" dirty="0" smtClean="0">
                <a:solidFill>
                  <a:schemeClr val="tx1"/>
                </a:solidFill>
                <a:effectLst/>
                <a:latin typeface="+mn-lt"/>
                <a:ea typeface="+mn-ea"/>
                <a:cs typeface="+mn-cs"/>
              </a:rPr>
              <a:t>, opponents to the truth say, “</a:t>
            </a:r>
            <a:r>
              <a:rPr lang="en-US" sz="1200" b="0" i="0" kern="1200" dirty="0" smtClean="0">
                <a:solidFill>
                  <a:schemeClr val="tx1"/>
                </a:solidFill>
                <a:effectLst/>
                <a:latin typeface="+mn-lt"/>
                <a:ea typeface="+mn-ea"/>
                <a:cs typeface="+mn-cs"/>
              </a:rPr>
              <a:t>There is no reason to interpret this image as a dinosaur. It has no dinosaur-specific features.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Taylor's (1979, 1987) identification of the image as a </a:t>
            </a:r>
            <a:r>
              <a:rPr lang="en-US" sz="1200" b="0" i="0" kern="1200" dirty="0" err="1" smtClean="0">
                <a:solidFill>
                  <a:schemeClr val="tx1"/>
                </a:solidFill>
                <a:effectLst/>
                <a:latin typeface="+mn-lt"/>
                <a:ea typeface="+mn-ea"/>
                <a:cs typeface="+mn-cs"/>
              </a:rPr>
              <a:t>hadrosaur</a:t>
            </a:r>
            <a:r>
              <a:rPr lang="en-US" sz="1200" b="0" i="0" kern="1200" dirty="0" smtClean="0">
                <a:solidFill>
                  <a:schemeClr val="tx1"/>
                </a:solidFill>
                <a:effectLst/>
                <a:latin typeface="+mn-lt"/>
                <a:ea typeface="+mn-ea"/>
                <a:cs typeface="+mn-cs"/>
              </a:rPr>
              <a:t> such as </a:t>
            </a:r>
            <a:r>
              <a:rPr lang="en-US" sz="1200" b="0" i="1" kern="1200" dirty="0" err="1" smtClean="0">
                <a:solidFill>
                  <a:schemeClr val="tx1"/>
                </a:solidFill>
                <a:effectLst/>
                <a:latin typeface="+mn-lt"/>
                <a:ea typeface="+mn-ea"/>
                <a:cs typeface="+mn-cs"/>
              </a:rPr>
              <a:t>Edmontosaurus</a:t>
            </a:r>
            <a:r>
              <a:rPr lang="en-US" sz="1200" b="0" i="0" kern="1200" dirty="0" smtClean="0">
                <a:solidFill>
                  <a:schemeClr val="tx1"/>
                </a:solidFill>
                <a:effectLst/>
                <a:latin typeface="+mn-lt"/>
                <a:ea typeface="+mn-ea"/>
                <a:cs typeface="+mn-cs"/>
              </a:rPr>
              <a:t> is absurd, because the ‘tail’ is strongly upturned, whereas </a:t>
            </a:r>
            <a:r>
              <a:rPr lang="en-US" sz="1200" b="0" i="0" kern="1200" dirty="0" err="1" smtClean="0">
                <a:solidFill>
                  <a:schemeClr val="tx1"/>
                </a:solidFill>
                <a:effectLst/>
                <a:latin typeface="+mn-lt"/>
                <a:ea typeface="+mn-ea"/>
                <a:cs typeface="+mn-cs"/>
              </a:rPr>
              <a:t>hadrosaurian</a:t>
            </a:r>
            <a:r>
              <a:rPr lang="en-US" sz="1200" b="0" i="0" kern="1200" dirty="0" smtClean="0">
                <a:solidFill>
                  <a:schemeClr val="tx1"/>
                </a:solidFill>
                <a:effectLst/>
                <a:latin typeface="+mn-lt"/>
                <a:ea typeface="+mn-ea"/>
                <a:cs typeface="+mn-cs"/>
              </a:rPr>
              <a:t> tails were held horizontally, in line with the vertebrae of the torso; their tails were straight and were held stiffly in that configuration by a lattice of ossified tendons that prevented bending (Galton, 1970)” (</a:t>
            </a:r>
            <a:r>
              <a:rPr lang="en-US" dirty="0" smtClean="0">
                <a:hlinkClick r:id="rId3"/>
              </a:rPr>
              <a:t>http://palaeo-electronica.org/content/2012-issue-2-articles/275-rock-art-dinosaurs</a:t>
            </a:r>
            <a:r>
              <a:rPr lang="en-US" dirty="0" smtClean="0"/>
              <a:t>).</a:t>
            </a:r>
            <a:r>
              <a:rPr lang="en-US" sz="1200" b="0" i="0" kern="120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Excuse me, but how would</a:t>
            </a:r>
            <a:r>
              <a:rPr lang="en-US" sz="1200" b="0" i="0" kern="1200" baseline="0" dirty="0" smtClean="0">
                <a:solidFill>
                  <a:schemeClr val="tx1"/>
                </a:solidFill>
                <a:effectLst/>
                <a:latin typeface="+mn-lt"/>
                <a:ea typeface="+mn-ea"/>
                <a:cs typeface="+mn-cs"/>
              </a:rPr>
              <a:t> they know the habits of such a creature? Have they observed the tendons? If they have, would that not also exclude millions of years? It is amazing how men are so quick to set aside irrefutable evidence! Had evolution not been so widely promoted or accepted, everyone would accept this as an ancient drawing of a dinosaur!</a:t>
            </a:r>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t>13</a:t>
            </a:fld>
            <a:endParaRPr lang="en-US"/>
          </a:p>
        </p:txBody>
      </p:sp>
    </p:spTree>
    <p:extLst>
      <p:ext uri="{BB962C8B-B14F-4D97-AF65-F5344CB8AC3E}">
        <p14:creationId xmlns:p14="http://schemas.microsoft.com/office/powerpoint/2010/main" val="3165046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t>15</a:t>
            </a:fld>
            <a:endParaRPr lang="en-US"/>
          </a:p>
        </p:txBody>
      </p:sp>
    </p:spTree>
    <p:extLst>
      <p:ext uri="{BB962C8B-B14F-4D97-AF65-F5344CB8AC3E}">
        <p14:creationId xmlns:p14="http://schemas.microsoft.com/office/powerpoint/2010/main" val="2091418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a real creature. One can easily see how the modern view of dragons can be seen without much of the stretch</a:t>
            </a:r>
            <a:r>
              <a:rPr lang="en-US" baseline="0" dirty="0" smtClean="0"/>
              <a:t> of the imagination. </a:t>
            </a:r>
            <a:r>
              <a:rPr lang="en-US" dirty="0" smtClean="0"/>
              <a:t>Creationists</a:t>
            </a:r>
            <a:r>
              <a:rPr lang="en-US" baseline="0" dirty="0" smtClean="0"/>
              <a:t> have been making connections between dragons and dinosaurs for years. </a:t>
            </a:r>
            <a:r>
              <a:rPr lang="en-US" baseline="0" dirty="0" smtClean="0"/>
              <a:t>And then </a:t>
            </a:r>
            <a:r>
              <a:rPr lang="en-US" baseline="0" dirty="0" smtClean="0"/>
              <a:t>this fossil was discovered in South Dakota and was donated to the Children’s Museum of Indianapolis. </a:t>
            </a:r>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t>16</a:t>
            </a:fld>
            <a:endParaRPr lang="en-US"/>
          </a:p>
        </p:txBody>
      </p:sp>
    </p:spTree>
    <p:extLst>
      <p:ext uri="{BB962C8B-B14F-4D97-AF65-F5344CB8AC3E}">
        <p14:creationId xmlns:p14="http://schemas.microsoft.com/office/powerpoint/2010/main" val="138288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8018D2F-7E75-497F-856F-7BB1A8B5502A}" type="datetimeFigureOut">
              <a:rPr lang="en-US" smtClean="0"/>
              <a:t>10/25/2013</a:t>
            </a:fld>
            <a:endParaRPr lang="en-US"/>
          </a:p>
        </p:txBody>
      </p:sp>
      <p:sp>
        <p:nvSpPr>
          <p:cNvPr id="8" name="Slide Number Placeholder 7"/>
          <p:cNvSpPr>
            <a:spLocks noGrp="1"/>
          </p:cNvSpPr>
          <p:nvPr>
            <p:ph type="sldNum" sz="quarter" idx="11"/>
          </p:nvPr>
        </p:nvSpPr>
        <p:spPr/>
        <p:txBody>
          <a:bodyPr/>
          <a:lstStyle/>
          <a:p>
            <a:fld id="{75C2461B-2CB7-4BE9-9484-42A3EF58B08C}"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18D2F-7E75-497F-856F-7BB1A8B5502A}" type="datetimeFigureOut">
              <a:rPr lang="en-US" smtClean="0"/>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2461B-2CB7-4BE9-9484-42A3EF58B0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18D2F-7E75-497F-856F-7BB1A8B5502A}" type="datetimeFigureOut">
              <a:rPr lang="en-US" smtClean="0"/>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2461B-2CB7-4BE9-9484-42A3EF58B08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D7F8AC2-B9FA-4895-BD41-F945E13D7D5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9848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69ACE0C-4E0B-4216-B394-059BFA5431E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50574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19859DC-23B6-4174-9AFC-B61559A29AE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5944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79BAB3C-A5A5-48DF-BB01-7F78EAE21F5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003488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03621EFA-DA7B-4C75-B083-F724AE9310E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43677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70DEC80D-381C-47A5-A8F2-46863E6D669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30717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7E6C91E2-CA16-4EDA-8E30-E1BB3BFF0AF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56466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F3B66C5-F0BE-4F6B-9C40-6E1C59AE4BF3}"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139371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8018D2F-7E75-497F-856F-7BB1A8B5502A}" type="datetimeFigureOut">
              <a:rPr lang="en-US" smtClean="0"/>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2461B-2CB7-4BE9-9484-42A3EF58B08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EFD1EF5B-1154-4619-9B95-E61BCDEC17A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607296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BDBD583-B20D-4DDA-BEB7-4B9A929B4DC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62432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9F0AF7B-C088-492D-BB82-989AC3191D6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02938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4A02716-1E4F-4116-A680-0EB26E47B65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15629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A92F7EF-603F-4712-83E3-C2AFAF5A32B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07051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7BE1E09-8992-49D4-B578-45643195E4A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74683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F9D9A8-62C1-47C5-B806-8CC4BD8DB65E}"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335215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361960-637A-454C-BB74-72D9125132D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983223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3CAC17-317D-49A8-A25C-82D5BF3DE3C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5381019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3CD60E-0087-4430-ABCD-4448F7BDBD0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48273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018D2F-7E75-497F-856F-7BB1A8B5502A}" type="datetimeFigureOut">
              <a:rPr lang="en-US" smtClean="0"/>
              <a:t>10/25/2013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2461B-2CB7-4BE9-9484-42A3EF58B08C}"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3D210E4-492D-4934-BE0C-1D647DBC165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453692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EC0B642-114F-4D6F-8EC0-56855648E30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315103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A795BFD-38C7-4234-9934-6FF5578EAC7B}"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8113984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416E32-5EC3-42AC-A523-9533DD779FA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826566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FB2AB7-DA05-40CF-A8B0-5EA01D296292}"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5250142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2D6490-0429-4A61-BF6D-F65F25A1782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8280891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8AD266-4D53-4E7B-AA3B-C143B766763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8925150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003560-EE54-43FD-9670-837B9D820CB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0898331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8A72E2-7EB2-4DBA-867D-6302BA89129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8683624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C71F04-183B-458C-B79C-493D0EE078C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924453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8018D2F-7E75-497F-856F-7BB1A8B5502A}" type="datetimeFigureOut">
              <a:rPr lang="en-US" smtClean="0"/>
              <a:t>10/25/2013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2461B-2CB7-4BE9-9484-42A3EF58B08C}"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10/25/2013</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1158884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10/25/2013</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2283251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10/25/2013</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617818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10/25/2013</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8542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10/25/2013</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01349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10/25/2013</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9834744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10/25/2013</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1817497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10/25/2013</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4779104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10/25/2013</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8760801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10/25/2013</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358232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8018D2F-7E75-497F-856F-7BB1A8B5502A}" type="datetimeFigureOut">
              <a:rPr lang="en-US" smtClean="0"/>
              <a:t>10/25/2013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C2461B-2CB7-4BE9-9484-42A3EF58B08C}"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10/25/2013</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4661964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19B344-76A0-477F-A7DF-2C930947143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6008515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CBC648-2259-43AE-8EC4-70A53BE7946F}"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1429222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A7ABFF-FEDD-4B69-A799-F2833145336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2803172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FFBACE-BC99-4513-A2BD-4AF2D2C80CD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8051765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B951280-06F0-43BF-9DEB-6112C7B74AF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7532468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1F0889-96FB-446F-93D1-A4823719399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8325571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B7D32E0-CDDF-41E9-B2B3-7ABD75D4E5D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8523021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0AF7F4-4DAD-4C2D-BF2B-C5761BAC63F7}"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8826598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362F0C-D428-4AC4-B55F-21571330DC6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050206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018D2F-7E75-497F-856F-7BB1A8B5502A}" type="datetimeFigureOut">
              <a:rPr lang="en-US" smtClean="0"/>
              <a:t>10/25/2013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C2461B-2CB7-4BE9-9484-42A3EF58B08C}"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F524E0-8A0E-48D3-95D6-780DD2D65B2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9912479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F95C2A-ABA5-4132-AABC-0D91EBA8C0D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9228071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2885C3-5994-4047-AB0F-E033E725151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41038604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6177E9-FD41-4016-89CD-EF34621C77B9}"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1560317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0349D9-1B9A-4396-9B26-28AC7436F18D}"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83262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018D2F-7E75-497F-856F-7BB1A8B5502A}" type="datetimeFigureOut">
              <a:rPr lang="en-US" smtClean="0"/>
              <a:t>10/25/2013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C2461B-2CB7-4BE9-9484-42A3EF58B08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18D2F-7E75-497F-856F-7BB1A8B5502A}" type="datetimeFigureOut">
              <a:rPr lang="en-US" smtClean="0"/>
              <a:t>10/25/2013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2461B-2CB7-4BE9-9484-42A3EF58B08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18D2F-7E75-497F-856F-7BB1A8B5502A}" type="datetimeFigureOut">
              <a:rPr lang="en-US" smtClean="0"/>
              <a:t>10/25/2013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2461B-2CB7-4BE9-9484-42A3EF58B08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2.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image" Target="../media/image2.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8018D2F-7E75-497F-856F-7BB1A8B5502A}" type="datetimeFigureOut">
              <a:rPr lang="en-US" smtClean="0"/>
              <a:t>10/25/2013</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5C2461B-2CB7-4BE9-9484-42A3EF58B08C}"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space backgroun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FFFFFF"/>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FFFFFF"/>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B74330E-55E3-4880-B8A1-04E4799E048C}" type="slidenum">
              <a:rPr lang="en-US" altLang="en-US" smtClean="0">
                <a:solidFill>
                  <a:srgbClr val="FFFFFF"/>
                </a:solidFill>
                <a:latin typeface="Arial" charset="0"/>
              </a:rPr>
              <a:pPr fontAlgn="base">
                <a:spcBef>
                  <a:spcPct val="0"/>
                </a:spcBef>
                <a:spcAft>
                  <a:spcPct val="0"/>
                </a:spcAft>
              </a:pPr>
              <a:t>‹#›</a:t>
            </a:fld>
            <a:endParaRPr lang="en-US" altLang="en-US" smtClean="0">
              <a:solidFill>
                <a:srgbClr val="FFFFFF"/>
              </a:solidFill>
              <a:latin typeface="Arial" charset="0"/>
            </a:endParaRPr>
          </a:p>
        </p:txBody>
      </p:sp>
    </p:spTree>
    <p:extLst>
      <p:ext uri="{BB962C8B-B14F-4D97-AF65-F5344CB8AC3E}">
        <p14:creationId xmlns:p14="http://schemas.microsoft.com/office/powerpoint/2010/main" val="29385113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ctr" rtl="0" fontAlgn="base">
        <a:spcBef>
          <a:spcPct val="0"/>
        </a:spcBef>
        <a:spcAft>
          <a:spcPct val="0"/>
        </a:spcAft>
        <a:defRPr sz="4400">
          <a:solidFill>
            <a:schemeClr val="accent1"/>
          </a:solidFill>
          <a:latin typeface="+mj-lt"/>
          <a:ea typeface="+mj-ea"/>
          <a:cs typeface="+mj-cs"/>
        </a:defRPr>
      </a:lvl1pPr>
      <a:lvl2pPr algn="ctr" rtl="0" fontAlgn="base">
        <a:spcBef>
          <a:spcPct val="0"/>
        </a:spcBef>
        <a:spcAft>
          <a:spcPct val="0"/>
        </a:spcAft>
        <a:defRPr sz="4400">
          <a:solidFill>
            <a:schemeClr val="accent1"/>
          </a:solidFill>
          <a:latin typeface="Berlin Sans FB Demi" pitchFamily="34" charset="0"/>
        </a:defRPr>
      </a:lvl2pPr>
      <a:lvl3pPr algn="ctr" rtl="0" fontAlgn="base">
        <a:spcBef>
          <a:spcPct val="0"/>
        </a:spcBef>
        <a:spcAft>
          <a:spcPct val="0"/>
        </a:spcAft>
        <a:defRPr sz="4400">
          <a:solidFill>
            <a:schemeClr val="accent1"/>
          </a:solidFill>
          <a:latin typeface="Berlin Sans FB Demi" pitchFamily="34" charset="0"/>
        </a:defRPr>
      </a:lvl3pPr>
      <a:lvl4pPr algn="ctr" rtl="0" fontAlgn="base">
        <a:spcBef>
          <a:spcPct val="0"/>
        </a:spcBef>
        <a:spcAft>
          <a:spcPct val="0"/>
        </a:spcAft>
        <a:defRPr sz="4400">
          <a:solidFill>
            <a:schemeClr val="accent1"/>
          </a:solidFill>
          <a:latin typeface="Berlin Sans FB Demi" pitchFamily="34" charset="0"/>
        </a:defRPr>
      </a:lvl4pPr>
      <a:lvl5pPr algn="ctr" rtl="0" fontAlgn="base">
        <a:spcBef>
          <a:spcPct val="0"/>
        </a:spcBef>
        <a:spcAft>
          <a:spcPct val="0"/>
        </a:spcAft>
        <a:defRPr sz="4400">
          <a:solidFill>
            <a:schemeClr val="accent1"/>
          </a:solidFill>
          <a:latin typeface="Berlin Sans FB Demi" pitchFamily="34" charset="0"/>
        </a:defRPr>
      </a:lvl5pPr>
      <a:lvl6pPr marL="457200" algn="ctr" rtl="0" fontAlgn="base">
        <a:spcBef>
          <a:spcPct val="0"/>
        </a:spcBef>
        <a:spcAft>
          <a:spcPct val="0"/>
        </a:spcAft>
        <a:defRPr sz="4400">
          <a:solidFill>
            <a:schemeClr val="accent1"/>
          </a:solidFill>
          <a:latin typeface="Berlin Sans FB Demi" pitchFamily="34" charset="0"/>
        </a:defRPr>
      </a:lvl6pPr>
      <a:lvl7pPr marL="914400" algn="ctr" rtl="0" fontAlgn="base">
        <a:spcBef>
          <a:spcPct val="0"/>
        </a:spcBef>
        <a:spcAft>
          <a:spcPct val="0"/>
        </a:spcAft>
        <a:defRPr sz="4400">
          <a:solidFill>
            <a:schemeClr val="accent1"/>
          </a:solidFill>
          <a:latin typeface="Berlin Sans FB Demi" pitchFamily="34" charset="0"/>
        </a:defRPr>
      </a:lvl7pPr>
      <a:lvl8pPr marL="1371600" algn="ctr" rtl="0" fontAlgn="base">
        <a:spcBef>
          <a:spcPct val="0"/>
        </a:spcBef>
        <a:spcAft>
          <a:spcPct val="0"/>
        </a:spcAft>
        <a:defRPr sz="4400">
          <a:solidFill>
            <a:schemeClr val="accent1"/>
          </a:solidFill>
          <a:latin typeface="Berlin Sans FB Demi" pitchFamily="34" charset="0"/>
        </a:defRPr>
      </a:lvl8pPr>
      <a:lvl9pPr marL="1828800" algn="ctr" rtl="0" fontAlgn="base">
        <a:spcBef>
          <a:spcPct val="0"/>
        </a:spcBef>
        <a:spcAft>
          <a:spcPct val="0"/>
        </a:spcAft>
        <a:defRPr sz="4400">
          <a:solidFill>
            <a:schemeClr val="accent1"/>
          </a:solidFill>
          <a:latin typeface="Berlin Sans FB Demi" pitchFamily="34" charset="0"/>
        </a:defRPr>
      </a:lvl9pPr>
    </p:titleStyle>
    <p:bodyStyle>
      <a:lvl1pPr marL="342900" indent="-342900" algn="l" rtl="0" fontAlgn="base">
        <a:spcBef>
          <a:spcPct val="20000"/>
        </a:spcBef>
        <a:spcAft>
          <a:spcPct val="0"/>
        </a:spcAft>
        <a:buChar char="•"/>
        <a:defRPr sz="3200">
          <a:solidFill>
            <a:srgbClr val="E0F1F2"/>
          </a:solidFill>
          <a:latin typeface="+mn-lt"/>
          <a:ea typeface="+mn-ea"/>
          <a:cs typeface="+mn-cs"/>
        </a:defRPr>
      </a:lvl1pPr>
      <a:lvl2pPr marL="742950" indent="-285750" algn="l" rtl="0" fontAlgn="base">
        <a:spcBef>
          <a:spcPct val="20000"/>
        </a:spcBef>
        <a:spcAft>
          <a:spcPct val="0"/>
        </a:spcAft>
        <a:buChar char="–"/>
        <a:defRPr sz="2800">
          <a:solidFill>
            <a:srgbClr val="E0F1F2"/>
          </a:solidFill>
          <a:latin typeface="+mn-lt"/>
        </a:defRPr>
      </a:lvl2pPr>
      <a:lvl3pPr marL="1143000" indent="-228600" algn="l" rtl="0" fontAlgn="base">
        <a:spcBef>
          <a:spcPct val="20000"/>
        </a:spcBef>
        <a:spcAft>
          <a:spcPct val="0"/>
        </a:spcAft>
        <a:buChar char="•"/>
        <a:defRPr sz="2400">
          <a:solidFill>
            <a:srgbClr val="E0F1F2"/>
          </a:solidFill>
          <a:latin typeface="+mn-lt"/>
        </a:defRPr>
      </a:lvl3pPr>
      <a:lvl4pPr marL="1600200" indent="-228600" algn="l" rtl="0" fontAlgn="base">
        <a:spcBef>
          <a:spcPct val="20000"/>
        </a:spcBef>
        <a:spcAft>
          <a:spcPct val="0"/>
        </a:spcAft>
        <a:buChar char="–"/>
        <a:defRPr sz="2000">
          <a:solidFill>
            <a:srgbClr val="E0F1F2"/>
          </a:solidFill>
          <a:latin typeface="+mn-lt"/>
        </a:defRPr>
      </a:lvl4pPr>
      <a:lvl5pPr marL="2057400" indent="-228600" algn="l" rtl="0" fontAlgn="base">
        <a:spcBef>
          <a:spcPct val="20000"/>
        </a:spcBef>
        <a:spcAft>
          <a:spcPct val="0"/>
        </a:spcAft>
        <a:buChar char="»"/>
        <a:defRPr sz="2000">
          <a:solidFill>
            <a:srgbClr val="E0F1F2"/>
          </a:solidFill>
          <a:latin typeface="+mn-lt"/>
        </a:defRPr>
      </a:lvl5pPr>
      <a:lvl6pPr marL="2514600" indent="-228600" algn="l" rtl="0" fontAlgn="base">
        <a:spcBef>
          <a:spcPct val="20000"/>
        </a:spcBef>
        <a:spcAft>
          <a:spcPct val="0"/>
        </a:spcAft>
        <a:buChar char="»"/>
        <a:defRPr sz="2000">
          <a:solidFill>
            <a:srgbClr val="E0F1F2"/>
          </a:solidFill>
          <a:latin typeface="+mn-lt"/>
        </a:defRPr>
      </a:lvl6pPr>
      <a:lvl7pPr marL="2971800" indent="-228600" algn="l" rtl="0" fontAlgn="base">
        <a:spcBef>
          <a:spcPct val="20000"/>
        </a:spcBef>
        <a:spcAft>
          <a:spcPct val="0"/>
        </a:spcAft>
        <a:buChar char="»"/>
        <a:defRPr sz="2000">
          <a:solidFill>
            <a:srgbClr val="E0F1F2"/>
          </a:solidFill>
          <a:latin typeface="+mn-lt"/>
        </a:defRPr>
      </a:lvl7pPr>
      <a:lvl8pPr marL="3429000" indent="-228600" algn="l" rtl="0" fontAlgn="base">
        <a:spcBef>
          <a:spcPct val="20000"/>
        </a:spcBef>
        <a:spcAft>
          <a:spcPct val="0"/>
        </a:spcAft>
        <a:buChar char="»"/>
        <a:defRPr sz="2000">
          <a:solidFill>
            <a:srgbClr val="E0F1F2"/>
          </a:solidFill>
          <a:latin typeface="+mn-lt"/>
        </a:defRPr>
      </a:lvl8pPr>
      <a:lvl9pPr marL="3886200" indent="-228600" algn="l" rtl="0" fontAlgn="base">
        <a:spcBef>
          <a:spcPct val="20000"/>
        </a:spcBef>
        <a:spcAft>
          <a:spcPct val="0"/>
        </a:spcAft>
        <a:buChar char="»"/>
        <a:defRPr sz="2000">
          <a:solidFill>
            <a:srgbClr val="E0F1F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pace backgroun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FFFFFF"/>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FFFFFF"/>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3A1B6A5E-30FA-4630-93CE-445591A990C9}" type="slidenum">
              <a:rPr lang="en-US" altLang="en-US">
                <a:solidFill>
                  <a:srgbClr val="FFFFFF"/>
                </a:solidFill>
                <a:latin typeface="Arial" charset="0"/>
              </a:rPr>
              <a:pPr fontAlgn="base">
                <a:spcBef>
                  <a:spcPct val="0"/>
                </a:spcBef>
                <a:spcAft>
                  <a:spcPct val="0"/>
                </a:spcAft>
                <a:defRPr/>
              </a:pPr>
              <a:t>‹#›</a:t>
            </a:fld>
            <a:endParaRPr lang="en-US" altLang="en-US">
              <a:solidFill>
                <a:srgbClr val="FFFFFF"/>
              </a:solidFill>
              <a:latin typeface="Arial" charset="0"/>
            </a:endParaRPr>
          </a:p>
        </p:txBody>
      </p:sp>
    </p:spTree>
    <p:extLst>
      <p:ext uri="{BB962C8B-B14F-4D97-AF65-F5344CB8AC3E}">
        <p14:creationId xmlns:p14="http://schemas.microsoft.com/office/powerpoint/2010/main" val="189862684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Lst>
  <p:hf hdr="0" ftr="0" dt="0"/>
  <p:txStyles>
    <p:titleStyle>
      <a:lvl1pPr algn="ctr" rtl="0" eaLnBrk="0" fontAlgn="base" hangingPunct="0">
        <a:spcBef>
          <a:spcPct val="0"/>
        </a:spcBef>
        <a:spcAft>
          <a:spcPct val="0"/>
        </a:spcAft>
        <a:defRPr sz="44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Berlin Sans FB Demi" pitchFamily="34" charset="0"/>
        </a:defRPr>
      </a:lvl2pPr>
      <a:lvl3pPr algn="ctr" rtl="0" eaLnBrk="0" fontAlgn="base" hangingPunct="0">
        <a:spcBef>
          <a:spcPct val="0"/>
        </a:spcBef>
        <a:spcAft>
          <a:spcPct val="0"/>
        </a:spcAft>
        <a:defRPr sz="4400">
          <a:solidFill>
            <a:schemeClr val="accent1"/>
          </a:solidFill>
          <a:latin typeface="Berlin Sans FB Demi" pitchFamily="34" charset="0"/>
        </a:defRPr>
      </a:lvl3pPr>
      <a:lvl4pPr algn="ctr" rtl="0" eaLnBrk="0" fontAlgn="base" hangingPunct="0">
        <a:spcBef>
          <a:spcPct val="0"/>
        </a:spcBef>
        <a:spcAft>
          <a:spcPct val="0"/>
        </a:spcAft>
        <a:defRPr sz="4400">
          <a:solidFill>
            <a:schemeClr val="accent1"/>
          </a:solidFill>
          <a:latin typeface="Berlin Sans FB Demi" pitchFamily="34" charset="0"/>
        </a:defRPr>
      </a:lvl4pPr>
      <a:lvl5pPr algn="ctr" rtl="0" eaLnBrk="0" fontAlgn="base" hangingPunct="0">
        <a:spcBef>
          <a:spcPct val="0"/>
        </a:spcBef>
        <a:spcAft>
          <a:spcPct val="0"/>
        </a:spcAft>
        <a:defRPr sz="4400">
          <a:solidFill>
            <a:schemeClr val="accent1"/>
          </a:solidFill>
          <a:latin typeface="Berlin Sans FB Demi" pitchFamily="34" charset="0"/>
        </a:defRPr>
      </a:lvl5pPr>
      <a:lvl6pPr marL="457200" algn="ctr" rtl="0" fontAlgn="base">
        <a:spcBef>
          <a:spcPct val="0"/>
        </a:spcBef>
        <a:spcAft>
          <a:spcPct val="0"/>
        </a:spcAft>
        <a:defRPr sz="4400">
          <a:solidFill>
            <a:schemeClr val="accent1"/>
          </a:solidFill>
          <a:latin typeface="Berlin Sans FB Demi" pitchFamily="34" charset="0"/>
        </a:defRPr>
      </a:lvl6pPr>
      <a:lvl7pPr marL="914400" algn="ctr" rtl="0" fontAlgn="base">
        <a:spcBef>
          <a:spcPct val="0"/>
        </a:spcBef>
        <a:spcAft>
          <a:spcPct val="0"/>
        </a:spcAft>
        <a:defRPr sz="4400">
          <a:solidFill>
            <a:schemeClr val="accent1"/>
          </a:solidFill>
          <a:latin typeface="Berlin Sans FB Demi" pitchFamily="34" charset="0"/>
        </a:defRPr>
      </a:lvl7pPr>
      <a:lvl8pPr marL="1371600" algn="ctr" rtl="0" fontAlgn="base">
        <a:spcBef>
          <a:spcPct val="0"/>
        </a:spcBef>
        <a:spcAft>
          <a:spcPct val="0"/>
        </a:spcAft>
        <a:defRPr sz="4400">
          <a:solidFill>
            <a:schemeClr val="accent1"/>
          </a:solidFill>
          <a:latin typeface="Berlin Sans FB Demi" pitchFamily="34" charset="0"/>
        </a:defRPr>
      </a:lvl8pPr>
      <a:lvl9pPr marL="1828800" algn="ctr" rtl="0" fontAlgn="base">
        <a:spcBef>
          <a:spcPct val="0"/>
        </a:spcBef>
        <a:spcAft>
          <a:spcPct val="0"/>
        </a:spcAft>
        <a:defRPr sz="4400">
          <a:solidFill>
            <a:schemeClr val="accent1"/>
          </a:solidFill>
          <a:latin typeface="Berlin Sans FB Demi" pitchFamily="34" charset="0"/>
        </a:defRPr>
      </a:lvl9pPr>
    </p:titleStyle>
    <p:bodyStyle>
      <a:lvl1pPr marL="342900" indent="-342900" algn="l" rtl="0" eaLnBrk="0" fontAlgn="base" hangingPunct="0">
        <a:spcBef>
          <a:spcPct val="20000"/>
        </a:spcBef>
        <a:spcAft>
          <a:spcPct val="0"/>
        </a:spcAft>
        <a:buChar char="•"/>
        <a:defRPr sz="3200">
          <a:solidFill>
            <a:srgbClr val="E0F1F2"/>
          </a:solidFill>
          <a:latin typeface="+mn-lt"/>
          <a:ea typeface="+mn-ea"/>
          <a:cs typeface="+mn-cs"/>
        </a:defRPr>
      </a:lvl1pPr>
      <a:lvl2pPr marL="742950" indent="-285750" algn="l" rtl="0" eaLnBrk="0" fontAlgn="base" hangingPunct="0">
        <a:spcBef>
          <a:spcPct val="20000"/>
        </a:spcBef>
        <a:spcAft>
          <a:spcPct val="0"/>
        </a:spcAft>
        <a:buChar char="–"/>
        <a:defRPr sz="2800">
          <a:solidFill>
            <a:srgbClr val="E0F1F2"/>
          </a:solidFill>
          <a:latin typeface="+mn-lt"/>
        </a:defRPr>
      </a:lvl2pPr>
      <a:lvl3pPr marL="1143000" indent="-228600" algn="l" rtl="0" eaLnBrk="0" fontAlgn="base" hangingPunct="0">
        <a:spcBef>
          <a:spcPct val="20000"/>
        </a:spcBef>
        <a:spcAft>
          <a:spcPct val="0"/>
        </a:spcAft>
        <a:buChar char="•"/>
        <a:defRPr sz="2400">
          <a:solidFill>
            <a:srgbClr val="E0F1F2"/>
          </a:solidFill>
          <a:latin typeface="+mn-lt"/>
        </a:defRPr>
      </a:lvl3pPr>
      <a:lvl4pPr marL="1600200" indent="-228600" algn="l" rtl="0" eaLnBrk="0" fontAlgn="base" hangingPunct="0">
        <a:spcBef>
          <a:spcPct val="20000"/>
        </a:spcBef>
        <a:spcAft>
          <a:spcPct val="0"/>
        </a:spcAft>
        <a:buChar char="–"/>
        <a:defRPr sz="2000">
          <a:solidFill>
            <a:srgbClr val="E0F1F2"/>
          </a:solidFill>
          <a:latin typeface="+mn-lt"/>
        </a:defRPr>
      </a:lvl4pPr>
      <a:lvl5pPr marL="2057400" indent="-228600" algn="l" rtl="0" eaLnBrk="0" fontAlgn="base" hangingPunct="0">
        <a:spcBef>
          <a:spcPct val="20000"/>
        </a:spcBef>
        <a:spcAft>
          <a:spcPct val="0"/>
        </a:spcAft>
        <a:buChar char="»"/>
        <a:defRPr sz="2000">
          <a:solidFill>
            <a:srgbClr val="E0F1F2"/>
          </a:solidFill>
          <a:latin typeface="+mn-lt"/>
        </a:defRPr>
      </a:lvl5pPr>
      <a:lvl6pPr marL="2514600" indent="-228600" algn="l" rtl="0" fontAlgn="base">
        <a:spcBef>
          <a:spcPct val="20000"/>
        </a:spcBef>
        <a:spcAft>
          <a:spcPct val="0"/>
        </a:spcAft>
        <a:buChar char="»"/>
        <a:defRPr sz="2000">
          <a:solidFill>
            <a:srgbClr val="E0F1F2"/>
          </a:solidFill>
          <a:latin typeface="+mn-lt"/>
        </a:defRPr>
      </a:lvl6pPr>
      <a:lvl7pPr marL="2971800" indent="-228600" algn="l" rtl="0" fontAlgn="base">
        <a:spcBef>
          <a:spcPct val="20000"/>
        </a:spcBef>
        <a:spcAft>
          <a:spcPct val="0"/>
        </a:spcAft>
        <a:buChar char="»"/>
        <a:defRPr sz="2000">
          <a:solidFill>
            <a:srgbClr val="E0F1F2"/>
          </a:solidFill>
          <a:latin typeface="+mn-lt"/>
        </a:defRPr>
      </a:lvl7pPr>
      <a:lvl8pPr marL="3429000" indent="-228600" algn="l" rtl="0" fontAlgn="base">
        <a:spcBef>
          <a:spcPct val="20000"/>
        </a:spcBef>
        <a:spcAft>
          <a:spcPct val="0"/>
        </a:spcAft>
        <a:buChar char="»"/>
        <a:defRPr sz="2000">
          <a:solidFill>
            <a:srgbClr val="E0F1F2"/>
          </a:solidFill>
          <a:latin typeface="+mn-lt"/>
        </a:defRPr>
      </a:lvl8pPr>
      <a:lvl9pPr marL="3886200" indent="-228600" algn="l" rtl="0" fontAlgn="base">
        <a:spcBef>
          <a:spcPct val="20000"/>
        </a:spcBef>
        <a:spcAft>
          <a:spcPct val="0"/>
        </a:spcAft>
        <a:buChar char="»"/>
        <a:defRPr sz="2000">
          <a:solidFill>
            <a:srgbClr val="E0F1F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8018D2F-7E75-497F-856F-7BB1A8B5502A}" type="datetimeFigureOut">
              <a:rPr lang="en-US" smtClean="0">
                <a:solidFill>
                  <a:prstClr val="black">
                    <a:lumMod val="65000"/>
                    <a:lumOff val="35000"/>
                  </a:prstClr>
                </a:solidFill>
              </a:rPr>
              <a:pPr/>
              <a:t>10/25/2013</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5958293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pace backgroun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FFFFFF"/>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FFFFFF"/>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24C7F55-C790-401A-8447-0727A4854E79}" type="slidenum">
              <a:rPr lang="en-US" altLang="en-US">
                <a:solidFill>
                  <a:srgbClr val="FFFFFF"/>
                </a:solidFill>
                <a:latin typeface="Arial" charset="0"/>
              </a:rPr>
              <a:pPr fontAlgn="base">
                <a:spcBef>
                  <a:spcPct val="0"/>
                </a:spcBef>
                <a:spcAft>
                  <a:spcPct val="0"/>
                </a:spcAft>
                <a:defRPr/>
              </a:pPr>
              <a:t>‹#›</a:t>
            </a:fld>
            <a:endParaRPr lang="en-US" altLang="en-US">
              <a:solidFill>
                <a:srgbClr val="FFFFFF"/>
              </a:solidFill>
              <a:latin typeface="Arial" charset="0"/>
            </a:endParaRPr>
          </a:p>
        </p:txBody>
      </p:sp>
    </p:spTree>
    <p:extLst>
      <p:ext uri="{BB962C8B-B14F-4D97-AF65-F5344CB8AC3E}">
        <p14:creationId xmlns:p14="http://schemas.microsoft.com/office/powerpoint/2010/main" val="37860332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p:hf hdr="0" ftr="0" dt="0"/>
  <p:txStyles>
    <p:titleStyle>
      <a:lvl1pPr algn="ctr" rtl="0" eaLnBrk="0" fontAlgn="base" hangingPunct="0">
        <a:spcBef>
          <a:spcPct val="0"/>
        </a:spcBef>
        <a:spcAft>
          <a:spcPct val="0"/>
        </a:spcAft>
        <a:defRPr sz="44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Berlin Sans FB Demi" pitchFamily="34" charset="0"/>
        </a:defRPr>
      </a:lvl2pPr>
      <a:lvl3pPr algn="ctr" rtl="0" eaLnBrk="0" fontAlgn="base" hangingPunct="0">
        <a:spcBef>
          <a:spcPct val="0"/>
        </a:spcBef>
        <a:spcAft>
          <a:spcPct val="0"/>
        </a:spcAft>
        <a:defRPr sz="4400">
          <a:solidFill>
            <a:schemeClr val="accent1"/>
          </a:solidFill>
          <a:latin typeface="Berlin Sans FB Demi" pitchFamily="34" charset="0"/>
        </a:defRPr>
      </a:lvl3pPr>
      <a:lvl4pPr algn="ctr" rtl="0" eaLnBrk="0" fontAlgn="base" hangingPunct="0">
        <a:spcBef>
          <a:spcPct val="0"/>
        </a:spcBef>
        <a:spcAft>
          <a:spcPct val="0"/>
        </a:spcAft>
        <a:defRPr sz="4400">
          <a:solidFill>
            <a:schemeClr val="accent1"/>
          </a:solidFill>
          <a:latin typeface="Berlin Sans FB Demi" pitchFamily="34" charset="0"/>
        </a:defRPr>
      </a:lvl4pPr>
      <a:lvl5pPr algn="ctr" rtl="0" eaLnBrk="0" fontAlgn="base" hangingPunct="0">
        <a:spcBef>
          <a:spcPct val="0"/>
        </a:spcBef>
        <a:spcAft>
          <a:spcPct val="0"/>
        </a:spcAft>
        <a:defRPr sz="4400">
          <a:solidFill>
            <a:schemeClr val="accent1"/>
          </a:solidFill>
          <a:latin typeface="Berlin Sans FB Demi" pitchFamily="34" charset="0"/>
        </a:defRPr>
      </a:lvl5pPr>
      <a:lvl6pPr marL="457200" algn="ctr" rtl="0" fontAlgn="base">
        <a:spcBef>
          <a:spcPct val="0"/>
        </a:spcBef>
        <a:spcAft>
          <a:spcPct val="0"/>
        </a:spcAft>
        <a:defRPr sz="4400">
          <a:solidFill>
            <a:schemeClr val="accent1"/>
          </a:solidFill>
          <a:latin typeface="Berlin Sans FB Demi" pitchFamily="34" charset="0"/>
        </a:defRPr>
      </a:lvl6pPr>
      <a:lvl7pPr marL="914400" algn="ctr" rtl="0" fontAlgn="base">
        <a:spcBef>
          <a:spcPct val="0"/>
        </a:spcBef>
        <a:spcAft>
          <a:spcPct val="0"/>
        </a:spcAft>
        <a:defRPr sz="4400">
          <a:solidFill>
            <a:schemeClr val="accent1"/>
          </a:solidFill>
          <a:latin typeface="Berlin Sans FB Demi" pitchFamily="34" charset="0"/>
        </a:defRPr>
      </a:lvl7pPr>
      <a:lvl8pPr marL="1371600" algn="ctr" rtl="0" fontAlgn="base">
        <a:spcBef>
          <a:spcPct val="0"/>
        </a:spcBef>
        <a:spcAft>
          <a:spcPct val="0"/>
        </a:spcAft>
        <a:defRPr sz="4400">
          <a:solidFill>
            <a:schemeClr val="accent1"/>
          </a:solidFill>
          <a:latin typeface="Berlin Sans FB Demi" pitchFamily="34" charset="0"/>
        </a:defRPr>
      </a:lvl8pPr>
      <a:lvl9pPr marL="1828800" algn="ctr" rtl="0" fontAlgn="base">
        <a:spcBef>
          <a:spcPct val="0"/>
        </a:spcBef>
        <a:spcAft>
          <a:spcPct val="0"/>
        </a:spcAft>
        <a:defRPr sz="4400">
          <a:solidFill>
            <a:schemeClr val="accent1"/>
          </a:solidFill>
          <a:latin typeface="Berlin Sans FB Demi" pitchFamily="34" charset="0"/>
        </a:defRPr>
      </a:lvl9pPr>
    </p:titleStyle>
    <p:bodyStyle>
      <a:lvl1pPr marL="342900" indent="-342900" algn="l" rtl="0" eaLnBrk="0" fontAlgn="base" hangingPunct="0">
        <a:spcBef>
          <a:spcPct val="20000"/>
        </a:spcBef>
        <a:spcAft>
          <a:spcPct val="0"/>
        </a:spcAft>
        <a:buChar char="•"/>
        <a:defRPr sz="3200">
          <a:solidFill>
            <a:srgbClr val="E0F1F2"/>
          </a:solidFill>
          <a:latin typeface="+mn-lt"/>
          <a:ea typeface="+mn-ea"/>
          <a:cs typeface="+mn-cs"/>
        </a:defRPr>
      </a:lvl1pPr>
      <a:lvl2pPr marL="742950" indent="-285750" algn="l" rtl="0" eaLnBrk="0" fontAlgn="base" hangingPunct="0">
        <a:spcBef>
          <a:spcPct val="20000"/>
        </a:spcBef>
        <a:spcAft>
          <a:spcPct val="0"/>
        </a:spcAft>
        <a:buChar char="–"/>
        <a:defRPr sz="2800">
          <a:solidFill>
            <a:srgbClr val="E0F1F2"/>
          </a:solidFill>
          <a:latin typeface="+mn-lt"/>
        </a:defRPr>
      </a:lvl2pPr>
      <a:lvl3pPr marL="1143000" indent="-228600" algn="l" rtl="0" eaLnBrk="0" fontAlgn="base" hangingPunct="0">
        <a:spcBef>
          <a:spcPct val="20000"/>
        </a:spcBef>
        <a:spcAft>
          <a:spcPct val="0"/>
        </a:spcAft>
        <a:buChar char="•"/>
        <a:defRPr sz="2400">
          <a:solidFill>
            <a:srgbClr val="E0F1F2"/>
          </a:solidFill>
          <a:latin typeface="+mn-lt"/>
        </a:defRPr>
      </a:lvl3pPr>
      <a:lvl4pPr marL="1600200" indent="-228600" algn="l" rtl="0" eaLnBrk="0" fontAlgn="base" hangingPunct="0">
        <a:spcBef>
          <a:spcPct val="20000"/>
        </a:spcBef>
        <a:spcAft>
          <a:spcPct val="0"/>
        </a:spcAft>
        <a:buChar char="–"/>
        <a:defRPr sz="2000">
          <a:solidFill>
            <a:srgbClr val="E0F1F2"/>
          </a:solidFill>
          <a:latin typeface="+mn-lt"/>
        </a:defRPr>
      </a:lvl4pPr>
      <a:lvl5pPr marL="2057400" indent="-228600" algn="l" rtl="0" eaLnBrk="0" fontAlgn="base" hangingPunct="0">
        <a:spcBef>
          <a:spcPct val="20000"/>
        </a:spcBef>
        <a:spcAft>
          <a:spcPct val="0"/>
        </a:spcAft>
        <a:buChar char="»"/>
        <a:defRPr sz="2000">
          <a:solidFill>
            <a:srgbClr val="E0F1F2"/>
          </a:solidFill>
          <a:latin typeface="+mn-lt"/>
        </a:defRPr>
      </a:lvl5pPr>
      <a:lvl6pPr marL="2514600" indent="-228600" algn="l" rtl="0" fontAlgn="base">
        <a:spcBef>
          <a:spcPct val="20000"/>
        </a:spcBef>
        <a:spcAft>
          <a:spcPct val="0"/>
        </a:spcAft>
        <a:buChar char="»"/>
        <a:defRPr sz="2000">
          <a:solidFill>
            <a:srgbClr val="E0F1F2"/>
          </a:solidFill>
          <a:latin typeface="+mn-lt"/>
        </a:defRPr>
      </a:lvl6pPr>
      <a:lvl7pPr marL="2971800" indent="-228600" algn="l" rtl="0" fontAlgn="base">
        <a:spcBef>
          <a:spcPct val="20000"/>
        </a:spcBef>
        <a:spcAft>
          <a:spcPct val="0"/>
        </a:spcAft>
        <a:buChar char="»"/>
        <a:defRPr sz="2000">
          <a:solidFill>
            <a:srgbClr val="E0F1F2"/>
          </a:solidFill>
          <a:latin typeface="+mn-lt"/>
        </a:defRPr>
      </a:lvl7pPr>
      <a:lvl8pPr marL="3429000" indent="-228600" algn="l" rtl="0" fontAlgn="base">
        <a:spcBef>
          <a:spcPct val="20000"/>
        </a:spcBef>
        <a:spcAft>
          <a:spcPct val="0"/>
        </a:spcAft>
        <a:buChar char="»"/>
        <a:defRPr sz="2000">
          <a:solidFill>
            <a:srgbClr val="E0F1F2"/>
          </a:solidFill>
          <a:latin typeface="+mn-lt"/>
        </a:defRPr>
      </a:lvl8pPr>
      <a:lvl9pPr marL="3886200" indent="-228600" algn="l" rtl="0" fontAlgn="base">
        <a:spcBef>
          <a:spcPct val="20000"/>
        </a:spcBef>
        <a:spcAft>
          <a:spcPct val="0"/>
        </a:spcAft>
        <a:buChar char="»"/>
        <a:defRPr sz="2000">
          <a:solidFill>
            <a:srgbClr val="E0F1F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www.gutenberg.org/ebooks/12410"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www.apologeticspress.org/apPubPage.aspx?pub=1&amp;issue=53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enesispark.co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hyperlink" Target="http://creation.com/dracorexthe-dinosaur-that-looks-like-a-dragon" TargetMode="External"/><Relationship Id="rId5" Type="http://schemas.openxmlformats.org/officeDocument/2006/relationships/image" Target="../media/image9.gif"/><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answersingenesis.org/" TargetMode="Externa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844" y="838200"/>
            <a:ext cx="7832556" cy="480059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3962400" y="838199"/>
            <a:ext cx="4495800" cy="2819401"/>
          </a:xfrm>
        </p:spPr>
        <p:txBody>
          <a:bodyPr>
            <a:prstTxWarp prst="textButtonPour">
              <a:avLst/>
            </a:prstTxWarp>
          </a:bodyPr>
          <a:lstStyle/>
          <a:p>
            <a:r>
              <a:rPr lang="en-US" sz="6600" dirty="0" smtClean="0">
                <a:solidFill>
                  <a:schemeClr val="tx2">
                    <a:lumMod val="75000"/>
                  </a:schemeClr>
                </a:solidFill>
              </a:rPr>
              <a:t>Behemoth</a:t>
            </a:r>
            <a:r>
              <a:rPr lang="en-US" sz="6600" dirty="0" smtClean="0"/>
              <a:t> </a:t>
            </a:r>
            <a:r>
              <a:rPr lang="en-US" sz="6600" dirty="0" smtClean="0">
                <a:solidFill>
                  <a:srgbClr val="C00000"/>
                </a:solidFill>
              </a:rPr>
              <a:t>&amp;</a:t>
            </a:r>
            <a:r>
              <a:rPr lang="en-US" sz="6600" dirty="0" smtClean="0"/>
              <a:t/>
            </a:r>
            <a:br>
              <a:rPr lang="en-US" sz="6600" dirty="0" smtClean="0"/>
            </a:br>
            <a:r>
              <a:rPr lang="en-US" sz="6600" dirty="0" smtClean="0">
                <a:solidFill>
                  <a:schemeClr val="accent3">
                    <a:lumMod val="75000"/>
                  </a:schemeClr>
                </a:solidFill>
              </a:rPr>
              <a:t>Leviathan</a:t>
            </a:r>
            <a:endParaRPr lang="en-US" sz="6600" dirty="0">
              <a:solidFill>
                <a:schemeClr val="accent3">
                  <a:lumMod val="75000"/>
                </a:schemeClr>
              </a:solidFill>
            </a:endParaRPr>
          </a:p>
        </p:txBody>
      </p:sp>
      <p:sp>
        <p:nvSpPr>
          <p:cNvPr id="3" name="Subtitle 2"/>
          <p:cNvSpPr>
            <a:spLocks noGrp="1"/>
          </p:cNvSpPr>
          <p:nvPr>
            <p:ph type="subTitle" idx="1"/>
          </p:nvPr>
        </p:nvSpPr>
        <p:spPr/>
        <p:txBody>
          <a:bodyPr>
            <a:normAutofit/>
          </a:bodyPr>
          <a:lstStyle/>
          <a:p>
            <a:r>
              <a:rPr lang="en-US" sz="2800" dirty="0" smtClean="0">
                <a:solidFill>
                  <a:schemeClr val="bg1"/>
                </a:solidFill>
              </a:rPr>
              <a:t>Job 40:15-41:34</a:t>
            </a:r>
            <a:endParaRPr lang="en-US" sz="2800" dirty="0">
              <a:solidFill>
                <a:schemeClr val="bg1"/>
              </a:solidFill>
            </a:endParaRPr>
          </a:p>
        </p:txBody>
      </p:sp>
      <p:sp>
        <p:nvSpPr>
          <p:cNvPr id="4" name="TextBox 3"/>
          <p:cNvSpPr txBox="1"/>
          <p:nvPr/>
        </p:nvSpPr>
        <p:spPr>
          <a:xfrm>
            <a:off x="609600" y="6488668"/>
            <a:ext cx="7924800" cy="369332"/>
          </a:xfrm>
          <a:prstGeom prst="rect">
            <a:avLst/>
          </a:prstGeom>
          <a:noFill/>
        </p:spPr>
        <p:txBody>
          <a:bodyPr wrap="square" rtlCol="0">
            <a:spAutoFit/>
          </a:bodyPr>
          <a:lstStyle/>
          <a:p>
            <a:pPr algn="ctr"/>
            <a:r>
              <a:rPr lang="en-US" spc="300" dirty="0" smtClean="0"/>
              <a:t>Part 1 | Introduction</a:t>
            </a:r>
            <a:endParaRPr lang="en-US" spc="300" dirty="0"/>
          </a:p>
        </p:txBody>
      </p:sp>
    </p:spTree>
    <p:extLst>
      <p:ext uri="{BB962C8B-B14F-4D97-AF65-F5344CB8AC3E}">
        <p14:creationId xmlns:p14="http://schemas.microsoft.com/office/powerpoint/2010/main" val="4116926654"/>
      </p:ext>
    </p:extLst>
  </p:cSld>
  <p:clrMapOvr>
    <a:masterClrMapping/>
  </p:clrMapOvr>
  <mc:AlternateContent xmlns:mc="http://schemas.openxmlformats.org/markup-compatibility/2006">
    <mc:Choice xmlns:p14="http://schemas.microsoft.com/office/powerpoint/2010/main" Requires="p14">
      <p:transition spd="slow" p14:dur="1500">
        <p:zoom dir="in"/>
      </p:transition>
    </mc:Choice>
    <mc:Fallback>
      <p:transition spd="slow">
        <p:zoom dir="in"/>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53791AAA-4AE5-466C-9F2D-CE4A03B564EF}" type="slidenum">
              <a:rPr lang="en-US" altLang="en-US">
                <a:solidFill>
                  <a:srgbClr val="FFFFFF"/>
                </a:solidFill>
              </a:rPr>
              <a:pPr/>
              <a:t>10</a:t>
            </a:fld>
            <a:endParaRPr lang="en-US" altLang="en-US">
              <a:solidFill>
                <a:srgbClr val="FFFFFF"/>
              </a:solidFill>
            </a:endParaRPr>
          </a:p>
        </p:txBody>
      </p:sp>
      <p:sp>
        <p:nvSpPr>
          <p:cNvPr id="66562" name="Rectangle 2"/>
          <p:cNvSpPr>
            <a:spLocks noGrp="1" noChangeArrowheads="1"/>
          </p:cNvSpPr>
          <p:nvPr>
            <p:ph type="title"/>
          </p:nvPr>
        </p:nvSpPr>
        <p:spPr>
          <a:xfrm>
            <a:off x="457200" y="76200"/>
            <a:ext cx="8229600" cy="1477962"/>
          </a:xfrm>
        </p:spPr>
        <p:txBody>
          <a:bodyPr/>
          <a:lstStyle/>
          <a:p>
            <a:r>
              <a:rPr lang="en-US" altLang="en-US" sz="4000" dirty="0" smtClean="0">
                <a:solidFill>
                  <a:schemeClr val="accent2">
                    <a:lumMod val="40000"/>
                    <a:lumOff val="60000"/>
                  </a:schemeClr>
                </a:solidFill>
              </a:rPr>
              <a:t>Martin Luther (1483-1546) </a:t>
            </a:r>
            <a:r>
              <a:rPr lang="en-US" altLang="en-US" sz="4000" dirty="0">
                <a:solidFill>
                  <a:schemeClr val="accent2">
                    <a:lumMod val="40000"/>
                    <a:lumOff val="60000"/>
                  </a:schemeClr>
                </a:solidFill>
              </a:rPr>
              <a:t>on the Cherubim in </a:t>
            </a:r>
            <a:r>
              <a:rPr lang="en-US" altLang="en-US" sz="4000" dirty="0" smtClean="0">
                <a:solidFill>
                  <a:schemeClr val="accent2">
                    <a:lumMod val="40000"/>
                    <a:lumOff val="60000"/>
                  </a:schemeClr>
                </a:solidFill>
              </a:rPr>
              <a:t>Genesis </a:t>
            </a:r>
            <a:r>
              <a:rPr lang="en-US" altLang="en-US" sz="4000" dirty="0">
                <a:solidFill>
                  <a:schemeClr val="accent2">
                    <a:lumMod val="40000"/>
                    <a:lumOff val="60000"/>
                  </a:schemeClr>
                </a:solidFill>
              </a:rPr>
              <a:t>3</a:t>
            </a:r>
          </a:p>
        </p:txBody>
      </p:sp>
      <p:sp>
        <p:nvSpPr>
          <p:cNvPr id="66564" name="Text Box 4"/>
          <p:cNvSpPr txBox="1">
            <a:spLocks noChangeArrowheads="1"/>
          </p:cNvSpPr>
          <p:nvPr/>
        </p:nvSpPr>
        <p:spPr bwMode="auto">
          <a:xfrm>
            <a:off x="304800" y="1600200"/>
            <a:ext cx="84582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i="1" dirty="0" smtClean="0">
                <a:solidFill>
                  <a:srgbClr val="FFFFFF"/>
                </a:solidFill>
                <a:latin typeface="Arial" charset="0"/>
              </a:rPr>
              <a:t>"This flame or flash of fire has the form of a sword, continually waved or brandished. Just, for instance, as we have it represented that cloven tongues like as of fire appeared resting upon each of the apostles on the day of Pentecost, Acts 2 :3. The same appearance do flying dragons also exhibit. In this manner it was also that the angels here spoken of unceasingly emitted flames, which flashed in all directions so that no one might by any possibility approach.”</a:t>
            </a:r>
          </a:p>
          <a:p>
            <a:pPr algn="ctr" fontAlgn="base">
              <a:spcBef>
                <a:spcPct val="50000"/>
              </a:spcBef>
              <a:spcAft>
                <a:spcPct val="0"/>
              </a:spcAft>
            </a:pPr>
            <a:r>
              <a:rPr lang="en-US" altLang="en-US" sz="2000" i="1" dirty="0" smtClean="0">
                <a:solidFill>
                  <a:srgbClr val="333399">
                    <a:lumMod val="40000"/>
                    <a:lumOff val="60000"/>
                  </a:srgbClr>
                </a:solidFill>
                <a:latin typeface="Arial" charset="0"/>
              </a:rPr>
              <a:t>(Commentary on Genesis Chapter 3, Based on Dr. Henry Cole’s Translation From The Original Latin)</a:t>
            </a:r>
          </a:p>
        </p:txBody>
      </p:sp>
      <p:cxnSp>
        <p:nvCxnSpPr>
          <p:cNvPr id="3" name="Straight Connector 2"/>
          <p:cNvCxnSpPr/>
          <p:nvPr/>
        </p:nvCxnSpPr>
        <p:spPr bwMode="auto">
          <a:xfrm>
            <a:off x="4876800" y="4185523"/>
            <a:ext cx="1295400" cy="0"/>
          </a:xfrm>
          <a:prstGeom prst="line">
            <a:avLst/>
          </a:prstGeom>
          <a:noFill/>
          <a:ln w="3175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p:nvSpPr>
        <p:spPr>
          <a:xfrm>
            <a:off x="838200" y="5562600"/>
            <a:ext cx="7433491"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dirty="0" smtClean="0"/>
              <a:t>Is there evidence that man and dragons existed?</a:t>
            </a:r>
            <a:endParaRPr lang="en-US" sz="3600" dirty="0"/>
          </a:p>
        </p:txBody>
      </p:sp>
    </p:spTree>
    <p:extLst>
      <p:ext uri="{BB962C8B-B14F-4D97-AF65-F5344CB8AC3E}">
        <p14:creationId xmlns:p14="http://schemas.microsoft.com/office/powerpoint/2010/main" val="351375464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Marco Polo (1254-1324 AD)</a:t>
            </a:r>
            <a:endParaRPr lang="en-US" dirty="0"/>
          </a:p>
        </p:txBody>
      </p:sp>
      <p:sp>
        <p:nvSpPr>
          <p:cNvPr id="4" name="Content Placeholder 3"/>
          <p:cNvSpPr>
            <a:spLocks noGrp="1"/>
          </p:cNvSpPr>
          <p:nvPr>
            <p:ph idx="1"/>
          </p:nvPr>
        </p:nvSpPr>
        <p:spPr/>
        <p:txBody>
          <a:bodyPr/>
          <a:lstStyle/>
          <a:p>
            <a:pPr marL="0" indent="0">
              <a:buNone/>
            </a:pPr>
            <a:r>
              <a:rPr lang="en-US" dirty="0" smtClean="0"/>
              <a:t>Speaking of great serpents, “You </a:t>
            </a:r>
            <a:r>
              <a:rPr lang="en-US" dirty="0"/>
              <a:t>may be assured that some of them are ten paces in length; some are more and some less. And in bulk they are equal to a great cask, for the bigger ones are about ten palms in girth. They have two forelegs near the head, but for foot nothing but a claw like the claw of a hawk or that of a lion. The head is very big, and the eyes are bigger than a great loaf of bread. </a:t>
            </a:r>
            <a:r>
              <a:rPr lang="en-US" dirty="0" smtClean="0"/>
              <a:t>…”</a:t>
            </a:r>
            <a:endParaRPr lang="en-US" dirty="0"/>
          </a:p>
        </p:txBody>
      </p:sp>
      <p:sp>
        <p:nvSpPr>
          <p:cNvPr id="3" name="Slide Number Placeholder 2"/>
          <p:cNvSpPr>
            <a:spLocks noGrp="1"/>
          </p:cNvSpPr>
          <p:nvPr>
            <p:ph type="sldNum" sz="quarter" idx="12"/>
          </p:nvPr>
        </p:nvSpPr>
        <p:spPr/>
        <p:txBody>
          <a:bodyPr/>
          <a:lstStyle/>
          <a:p>
            <a:fld id="{70DEC80D-381C-47A5-A8F2-46863E6D669B}" type="slidenum">
              <a:rPr lang="en-US" altLang="en-US" smtClean="0">
                <a:solidFill>
                  <a:srgbClr val="FFFFFF"/>
                </a:solidFill>
              </a:rPr>
              <a:pPr/>
              <a:t>11</a:t>
            </a:fld>
            <a:endParaRPr lang="en-US" altLang="en-US">
              <a:solidFill>
                <a:srgbClr val="FFFFFF"/>
              </a:solidFill>
            </a:endParaRPr>
          </a:p>
        </p:txBody>
      </p:sp>
    </p:spTree>
    <p:extLst>
      <p:ext uri="{BB962C8B-B14F-4D97-AF65-F5344CB8AC3E}">
        <p14:creationId xmlns:p14="http://schemas.microsoft.com/office/powerpoint/2010/main" val="1941752538"/>
      </p:ext>
    </p:extLst>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Marco Polo (1254-1324 AD)</a:t>
            </a:r>
            <a:endParaRPr lang="en-US" dirty="0"/>
          </a:p>
        </p:txBody>
      </p:sp>
      <p:sp>
        <p:nvSpPr>
          <p:cNvPr id="4" name="Content Placeholder 3"/>
          <p:cNvSpPr>
            <a:spLocks noGrp="1"/>
          </p:cNvSpPr>
          <p:nvPr>
            <p:ph idx="1"/>
          </p:nvPr>
        </p:nvSpPr>
        <p:spPr/>
        <p:txBody>
          <a:bodyPr/>
          <a:lstStyle/>
          <a:p>
            <a:pPr marL="0" indent="0">
              <a:buNone/>
            </a:pPr>
            <a:r>
              <a:rPr lang="en-US" dirty="0" smtClean="0"/>
              <a:t>“…The </a:t>
            </a:r>
            <a:r>
              <a:rPr lang="en-US" dirty="0"/>
              <a:t>mouth is large enough to swallow a man whole, and is garnished with great [pointed] teeth. And in short they are so fierce-looking and so hideously ugly, that every man and beast must stand in fear and trembling of them</a:t>
            </a:r>
            <a:r>
              <a:rPr lang="en-US" dirty="0" smtClean="0"/>
              <a:t>.”</a:t>
            </a:r>
            <a:endParaRPr lang="en-US" dirty="0"/>
          </a:p>
          <a:p>
            <a:pPr marL="0" indent="0">
              <a:buNone/>
            </a:pPr>
            <a:endParaRPr lang="en-US" dirty="0"/>
          </a:p>
          <a:p>
            <a:pPr marL="0" indent="0">
              <a:buNone/>
            </a:pPr>
            <a:r>
              <a:rPr lang="en-US" sz="2400" dirty="0">
                <a:solidFill>
                  <a:schemeClr val="bg1"/>
                </a:solidFill>
              </a:rPr>
              <a:t>Marco Polo; </a:t>
            </a:r>
            <a:r>
              <a:rPr lang="en-US" sz="2400" dirty="0" err="1">
                <a:solidFill>
                  <a:schemeClr val="bg1"/>
                </a:solidFill>
              </a:rPr>
              <a:t>Rustichello</a:t>
            </a:r>
            <a:r>
              <a:rPr lang="en-US" sz="2400" dirty="0">
                <a:solidFill>
                  <a:schemeClr val="bg1"/>
                </a:solidFill>
              </a:rPr>
              <a:t> of Pisa. The Travels of Marco Polo — Volume 2 (Kindle Locations 1672-1676). </a:t>
            </a:r>
            <a:endParaRPr lang="en-US" sz="2400" dirty="0" smtClean="0">
              <a:solidFill>
                <a:schemeClr val="bg1"/>
              </a:solidFill>
            </a:endParaRPr>
          </a:p>
          <a:p>
            <a:pPr marL="0" indent="0">
              <a:buNone/>
            </a:pPr>
            <a:r>
              <a:rPr lang="en-US" sz="2400" dirty="0" smtClean="0">
                <a:solidFill>
                  <a:schemeClr val="bg1"/>
                </a:solidFill>
              </a:rPr>
              <a:t>Download here: </a:t>
            </a:r>
            <a:r>
              <a:rPr lang="en-US" sz="2400" dirty="0">
                <a:hlinkClick r:id="rId2"/>
              </a:rPr>
              <a:t>http://www.gutenberg.org/ebooks/12410</a:t>
            </a:r>
            <a:endParaRPr lang="en-US" sz="2400" dirty="0">
              <a:solidFill>
                <a:schemeClr val="bg1"/>
              </a:solidFill>
            </a:endParaRPr>
          </a:p>
        </p:txBody>
      </p:sp>
      <p:sp>
        <p:nvSpPr>
          <p:cNvPr id="3" name="Slide Number Placeholder 2"/>
          <p:cNvSpPr>
            <a:spLocks noGrp="1"/>
          </p:cNvSpPr>
          <p:nvPr>
            <p:ph type="sldNum" sz="quarter" idx="12"/>
          </p:nvPr>
        </p:nvSpPr>
        <p:spPr>
          <a:xfrm>
            <a:off x="6553200" y="6381750"/>
            <a:ext cx="2133600" cy="476250"/>
          </a:xfrm>
        </p:spPr>
        <p:txBody>
          <a:bodyPr/>
          <a:lstStyle/>
          <a:p>
            <a:fld id="{70DEC80D-381C-47A5-A8F2-46863E6D669B}" type="slidenum">
              <a:rPr lang="en-US" altLang="en-US" smtClean="0">
                <a:solidFill>
                  <a:srgbClr val="FFFFFF"/>
                </a:solidFill>
              </a:rPr>
              <a:pPr/>
              <a:t>12</a:t>
            </a:fld>
            <a:endParaRPr lang="en-US" altLang="en-US" dirty="0">
              <a:solidFill>
                <a:srgbClr val="FFFFFF"/>
              </a:solidFill>
            </a:endParaRPr>
          </a:p>
        </p:txBody>
      </p:sp>
    </p:spTree>
    <p:extLst>
      <p:ext uri="{BB962C8B-B14F-4D97-AF65-F5344CB8AC3E}">
        <p14:creationId xmlns:p14="http://schemas.microsoft.com/office/powerpoint/2010/main" val="11423417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Doheny</a:t>
            </a:r>
            <a:r>
              <a:rPr lang="en-US" dirty="0" smtClean="0"/>
              <a:t> Expedition</a:t>
            </a:r>
            <a:endParaRPr lang="en-US" dirty="0"/>
          </a:p>
        </p:txBody>
      </p:sp>
      <p:sp>
        <p:nvSpPr>
          <p:cNvPr id="4" name="Slide Number Placeholder 3"/>
          <p:cNvSpPr>
            <a:spLocks noGrp="1"/>
          </p:cNvSpPr>
          <p:nvPr>
            <p:ph type="sldNum" sz="quarter" idx="12"/>
          </p:nvPr>
        </p:nvSpPr>
        <p:spPr/>
        <p:txBody>
          <a:bodyPr/>
          <a:lstStyle/>
          <a:p>
            <a:fld id="{969ACE0C-4E0B-4216-B394-059BFA5431EF}" type="slidenum">
              <a:rPr lang="en-US" altLang="en-US" smtClean="0">
                <a:solidFill>
                  <a:srgbClr val="FFFFFF"/>
                </a:solidFill>
              </a:rPr>
              <a:pPr/>
              <a:t>13</a:t>
            </a:fld>
            <a:endParaRPr lang="en-US" altLang="en-US">
              <a:solidFill>
                <a:srgbClr val="FFFFFF"/>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190625"/>
            <a:ext cx="6385559"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57200" y="5849034"/>
            <a:ext cx="7696200" cy="923330"/>
          </a:xfrm>
          <a:prstGeom prst="rect">
            <a:avLst/>
          </a:prstGeom>
          <a:noFill/>
        </p:spPr>
        <p:txBody>
          <a:bodyPr wrap="square" rtlCol="0">
            <a:spAutoFit/>
          </a:bodyPr>
          <a:lstStyle/>
          <a:p>
            <a:r>
              <a:rPr lang="en-US" b="1" dirty="0">
                <a:solidFill>
                  <a:schemeClr val="bg1"/>
                </a:solidFill>
              </a:rPr>
              <a:t>Left:</a:t>
            </a:r>
            <a:r>
              <a:rPr lang="en-US" dirty="0">
                <a:solidFill>
                  <a:schemeClr val="bg1"/>
                </a:solidFill>
              </a:rPr>
              <a:t> </a:t>
            </a:r>
            <a:r>
              <a:rPr lang="en-US" i="1" dirty="0" err="1">
                <a:solidFill>
                  <a:schemeClr val="bg1"/>
                </a:solidFill>
              </a:rPr>
              <a:t>Edmontosaurus</a:t>
            </a:r>
            <a:r>
              <a:rPr lang="en-US" dirty="0">
                <a:solidFill>
                  <a:schemeClr val="bg1"/>
                </a:solidFill>
              </a:rPr>
              <a:t> (courtesy of Paul S. Taylor, Eden Communications).</a:t>
            </a:r>
            <a:br>
              <a:rPr lang="en-US" dirty="0">
                <a:solidFill>
                  <a:schemeClr val="bg1"/>
                </a:solidFill>
              </a:rPr>
            </a:br>
            <a:r>
              <a:rPr lang="en-US" b="1" dirty="0">
                <a:solidFill>
                  <a:schemeClr val="bg1"/>
                </a:solidFill>
              </a:rPr>
              <a:t>Right:</a:t>
            </a:r>
            <a:r>
              <a:rPr lang="en-US" dirty="0">
                <a:solidFill>
                  <a:schemeClr val="bg1"/>
                </a:solidFill>
              </a:rPr>
              <a:t> Petroglyph discovered by Dr. Samuel Hubbard in </a:t>
            </a:r>
            <a:r>
              <a:rPr lang="en-US" dirty="0" err="1">
                <a:solidFill>
                  <a:schemeClr val="bg1"/>
                </a:solidFill>
              </a:rPr>
              <a:t>Havai</a:t>
            </a:r>
            <a:r>
              <a:rPr lang="en-US" dirty="0">
                <a:solidFill>
                  <a:schemeClr val="bg1"/>
                </a:solidFill>
              </a:rPr>
              <a:t> </a:t>
            </a:r>
            <a:r>
              <a:rPr lang="en-US" dirty="0" err="1">
                <a:solidFill>
                  <a:schemeClr val="bg1"/>
                </a:solidFill>
              </a:rPr>
              <a:t>Supai</a:t>
            </a:r>
            <a:r>
              <a:rPr lang="en-US" dirty="0">
                <a:solidFill>
                  <a:schemeClr val="bg1"/>
                </a:solidFill>
              </a:rPr>
              <a:t> </a:t>
            </a:r>
            <a:r>
              <a:rPr lang="en-US" dirty="0" smtClean="0">
                <a:solidFill>
                  <a:schemeClr val="bg1"/>
                </a:solidFill>
              </a:rPr>
              <a:t>Canyon in Arizona </a:t>
            </a:r>
            <a:r>
              <a:rPr lang="en-US" dirty="0">
                <a:solidFill>
                  <a:schemeClr val="bg1"/>
                </a:solidFill>
              </a:rPr>
              <a:t>(courtesy of www.bible.ca)</a:t>
            </a:r>
          </a:p>
        </p:txBody>
      </p:sp>
      <p:sp>
        <p:nvSpPr>
          <p:cNvPr id="11" name="Rectangle 10"/>
          <p:cNvSpPr/>
          <p:nvPr/>
        </p:nvSpPr>
        <p:spPr>
          <a:xfrm>
            <a:off x="1295400" y="5181600"/>
            <a:ext cx="6553200" cy="338554"/>
          </a:xfrm>
          <a:prstGeom prst="rect">
            <a:avLst/>
          </a:prstGeom>
        </p:spPr>
        <p:txBody>
          <a:bodyPr wrap="square">
            <a:spAutoFit/>
          </a:bodyPr>
          <a:lstStyle/>
          <a:p>
            <a:pPr algn="ctr"/>
            <a:r>
              <a:rPr lang="en-US" sz="1600" dirty="0">
                <a:hlinkClick r:id="rId4"/>
              </a:rPr>
              <a:t>https://www.apologeticspress.org/apPubPage.aspx?pub=1&amp;issue=538</a:t>
            </a:r>
            <a:endParaRPr lang="en-US" sz="1600" dirty="0"/>
          </a:p>
        </p:txBody>
      </p:sp>
    </p:spTree>
    <p:extLst>
      <p:ext uri="{BB962C8B-B14F-4D97-AF65-F5344CB8AC3E}">
        <p14:creationId xmlns:p14="http://schemas.microsoft.com/office/powerpoint/2010/main" val="3543752708"/>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354EE853-75E7-4179-ABBF-AA1B25BA0B58}" type="slidenum">
              <a:rPr lang="en-US"/>
              <a:pPr/>
              <a:t>14</a:t>
            </a:fld>
            <a:endParaRPr lang="en-US"/>
          </a:p>
        </p:txBody>
      </p:sp>
      <p:sp>
        <p:nvSpPr>
          <p:cNvPr id="80901" name="Text Box 5"/>
          <p:cNvSpPr txBox="1">
            <a:spLocks noChangeArrowheads="1"/>
          </p:cNvSpPr>
          <p:nvPr/>
        </p:nvSpPr>
        <p:spPr bwMode="auto">
          <a:xfrm>
            <a:off x="1143000" y="598488"/>
            <a:ext cx="7391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a:t>Ancient Roman mosaic showing two long-necked dragons by the sea (2</a:t>
            </a:r>
            <a:r>
              <a:rPr lang="en-US" sz="2400" b="1" baseline="30000" dirty="0"/>
              <a:t>nd</a:t>
            </a:r>
            <a:r>
              <a:rPr lang="en-US" sz="2400" b="1" dirty="0"/>
              <a:t> century)</a:t>
            </a:r>
          </a:p>
        </p:txBody>
      </p:sp>
      <p:sp>
        <p:nvSpPr>
          <p:cNvPr id="80902" name="Text Box 6"/>
          <p:cNvSpPr txBox="1">
            <a:spLocks noChangeArrowheads="1"/>
          </p:cNvSpPr>
          <p:nvPr/>
        </p:nvSpPr>
        <p:spPr bwMode="auto">
          <a:xfrm>
            <a:off x="3429000" y="5791200"/>
            <a:ext cx="52736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smtClean="0">
                <a:hlinkClick r:id="rId2"/>
              </a:rPr>
              <a:t>http</a:t>
            </a:r>
            <a:r>
              <a:rPr lang="en-US" sz="2400" dirty="0">
                <a:hlinkClick r:id="rId2"/>
              </a:rPr>
              <a:t>://</a:t>
            </a:r>
            <a:r>
              <a:rPr lang="en-US" sz="2400" dirty="0" smtClean="0">
                <a:hlinkClick r:id="rId2"/>
              </a:rPr>
              <a:t>www.genesispark.com</a:t>
            </a:r>
            <a:endParaRPr lang="en-US" sz="2400" i="1" dirty="0"/>
          </a:p>
        </p:txBody>
      </p:sp>
      <p:pic>
        <p:nvPicPr>
          <p:cNvPr id="1026" name="Picture 2" descr="http://www.genesispark.com/wp-content/uploads/2013/06/Roman-Mosaic-from-Lydney-Park-Color-Croppe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12090"/>
            <a:ext cx="7143750" cy="41052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34680" y="5854838"/>
            <a:ext cx="1635384" cy="400110"/>
          </a:xfrm>
          <a:prstGeom prst="rect">
            <a:avLst/>
          </a:prstGeom>
          <a:noFill/>
        </p:spPr>
        <p:txBody>
          <a:bodyPr wrap="none" rtlCol="0">
            <a:spAutoFit/>
          </a:bodyPr>
          <a:lstStyle/>
          <a:p>
            <a:r>
              <a:rPr lang="en-US" sz="2000" dirty="0" smtClean="0"/>
              <a:t>Courtesy of: </a:t>
            </a:r>
            <a:endParaRPr lang="en-US" sz="2000" dirty="0"/>
          </a:p>
        </p:txBody>
      </p:sp>
    </p:spTree>
    <p:extLst>
      <p:ext uri="{BB962C8B-B14F-4D97-AF65-F5344CB8AC3E}">
        <p14:creationId xmlns:p14="http://schemas.microsoft.com/office/powerpoint/2010/main" val="326392802"/>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a:t>Herodotus </a:t>
            </a:r>
            <a:r>
              <a:rPr lang="en-US" dirty="0" smtClean="0"/>
              <a:t>484-425 </a:t>
            </a:r>
            <a:r>
              <a:rPr lang="en-US" dirty="0"/>
              <a:t>BC</a:t>
            </a:r>
          </a:p>
        </p:txBody>
      </p:sp>
      <p:sp>
        <p:nvSpPr>
          <p:cNvPr id="59395" name="Rectangle 3"/>
          <p:cNvSpPr>
            <a:spLocks noGrp="1" noChangeArrowheads="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marL="0" indent="0">
              <a:lnSpc>
                <a:spcPct val="90000"/>
              </a:lnSpc>
              <a:buNone/>
            </a:pPr>
            <a:r>
              <a:rPr lang="en-US" sz="3200" dirty="0"/>
              <a:t>“There is a place in Arabia, situated very near the city of </a:t>
            </a:r>
            <a:r>
              <a:rPr lang="en-US" sz="3200" dirty="0" err="1"/>
              <a:t>Buto</a:t>
            </a:r>
            <a:r>
              <a:rPr lang="en-US" sz="3200" dirty="0"/>
              <a:t>, to which I went, on hearing of some winged serpents; and when I arrived there, I saw bones and spines of serpents, in such quantities as it would be impossible to describe. The form of the serpent is like that of the water-snake; but he has wings without feathers, and as like as possible to the wings of a bat” </a:t>
            </a:r>
            <a:r>
              <a:rPr lang="en-US" sz="3200" dirty="0" smtClean="0"/>
              <a:t/>
            </a:r>
            <a:br>
              <a:rPr lang="en-US" sz="3200" dirty="0" smtClean="0"/>
            </a:br>
            <a:r>
              <a:rPr lang="en-US" sz="3200" dirty="0" smtClean="0"/>
              <a:t>[</a:t>
            </a:r>
            <a:r>
              <a:rPr lang="en-US" sz="3200" i="1" dirty="0" err="1"/>
              <a:t>Historiae</a:t>
            </a:r>
            <a:r>
              <a:rPr lang="en-US" sz="3200" dirty="0"/>
              <a:t>, 2, </a:t>
            </a:r>
            <a:r>
              <a:rPr lang="en-US" sz="3200" dirty="0" smtClean="0"/>
              <a:t>75, 76</a:t>
            </a:r>
            <a:r>
              <a:rPr lang="en-US" sz="3200" dirty="0"/>
              <a:t>]. </a:t>
            </a:r>
          </a:p>
        </p:txBody>
      </p:sp>
      <p:sp>
        <p:nvSpPr>
          <p:cNvPr id="4" name="Slide Number Placeholder 5"/>
          <p:cNvSpPr>
            <a:spLocks noGrp="1"/>
          </p:cNvSpPr>
          <p:nvPr>
            <p:ph type="sldNum" sz="quarter" idx="12"/>
          </p:nvPr>
        </p:nvSpPr>
        <p:spPr/>
        <p:txBody>
          <a:bodyPr/>
          <a:lstStyle/>
          <a:p>
            <a:fld id="{B9A3D9EA-78B2-4895-8625-D8B2FD4B86E0}" type="slidenum">
              <a:rPr lang="en-US"/>
              <a:pPr/>
              <a:t>15</a:t>
            </a:fld>
            <a:endParaRPr lang="en-US"/>
          </a:p>
        </p:txBody>
      </p:sp>
    </p:spTree>
    <p:extLst>
      <p:ext uri="{BB962C8B-B14F-4D97-AF65-F5344CB8AC3E}">
        <p14:creationId xmlns:p14="http://schemas.microsoft.com/office/powerpoint/2010/main" val="4050497821"/>
      </p:ext>
    </p:extLst>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Dracorex</a:t>
            </a:r>
            <a:r>
              <a:rPr lang="en-US" dirty="0" smtClean="0"/>
              <a:t>”</a:t>
            </a:r>
            <a:br>
              <a:rPr lang="en-US" dirty="0" smtClean="0"/>
            </a:br>
            <a:r>
              <a:rPr lang="en-US" dirty="0" smtClean="0"/>
              <a:t>(dragon king)</a:t>
            </a:r>
            <a:endParaRPr lang="en-US" dirty="0"/>
          </a:p>
        </p:txBody>
      </p:sp>
      <p:sp>
        <p:nvSpPr>
          <p:cNvPr id="3" name="Slide Number Placeholder 2"/>
          <p:cNvSpPr>
            <a:spLocks noGrp="1"/>
          </p:cNvSpPr>
          <p:nvPr>
            <p:ph type="sldNum" sz="quarter" idx="12"/>
          </p:nvPr>
        </p:nvSpPr>
        <p:spPr/>
        <p:txBody>
          <a:bodyPr/>
          <a:lstStyle/>
          <a:p>
            <a:fld id="{70DEC80D-381C-47A5-A8F2-46863E6D669B}" type="slidenum">
              <a:rPr lang="en-US" altLang="en-US" smtClean="0">
                <a:solidFill>
                  <a:srgbClr val="FFFFFF"/>
                </a:solidFill>
              </a:rPr>
              <a:pPr/>
              <a:t>16</a:t>
            </a:fld>
            <a:endParaRPr lang="en-US" altLang="en-US">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747520"/>
            <a:ext cx="60579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71926" y="5983069"/>
            <a:ext cx="4681474" cy="646331"/>
          </a:xfrm>
          <a:prstGeom prst="rect">
            <a:avLst/>
          </a:prstGeom>
          <a:noFill/>
          <a:ln>
            <a:solidFill>
              <a:srgbClr val="00B0F0"/>
            </a:solidFill>
          </a:ln>
        </p:spPr>
        <p:txBody>
          <a:bodyPr wrap="none" rtlCol="0">
            <a:spAutoFit/>
          </a:bodyPr>
          <a:lstStyle/>
          <a:p>
            <a:r>
              <a:rPr lang="en-US" dirty="0" smtClean="0">
                <a:solidFill>
                  <a:schemeClr val="bg1"/>
                </a:solidFill>
              </a:rPr>
              <a:t>Discovered in South Dakota, 2003</a:t>
            </a:r>
          </a:p>
          <a:p>
            <a:r>
              <a:rPr lang="en-US" dirty="0" smtClean="0">
                <a:solidFill>
                  <a:schemeClr val="bg1"/>
                </a:solidFill>
              </a:rPr>
              <a:t>Remains in Children’s Museum, Indianapolis</a:t>
            </a:r>
            <a:endParaRPr lang="en-US" dirty="0">
              <a:solidFill>
                <a:schemeClr val="bg1"/>
              </a:solidFill>
            </a:endParaRPr>
          </a:p>
        </p:txBody>
      </p:sp>
      <p:pic>
        <p:nvPicPr>
          <p:cNvPr id="1028" name="Picture 4" descr="File:The Childrens Museum of Indianapolis - Dracorex actual sku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2" y="1219200"/>
            <a:ext cx="4008119" cy="2672080"/>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pic>
        <p:nvPicPr>
          <p:cNvPr id="1030" name="Picture 6" descr="Dracorex drago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5281" y="3652519"/>
            <a:ext cx="2857500" cy="21336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9721" y="5786120"/>
            <a:ext cx="2595879" cy="830997"/>
          </a:xfrm>
          <a:prstGeom prst="rect">
            <a:avLst/>
          </a:prstGeom>
        </p:spPr>
        <p:txBody>
          <a:bodyPr wrap="square">
            <a:spAutoFit/>
          </a:bodyPr>
          <a:lstStyle/>
          <a:p>
            <a:pPr algn="ctr"/>
            <a:r>
              <a:rPr lang="en-US" sz="1600" dirty="0">
                <a:hlinkClick r:id="rId6"/>
              </a:rPr>
              <a:t>http://creation.com/dracorexthe-dinosaur-that-looks-like-a-dragon</a:t>
            </a:r>
            <a:endParaRPr lang="en-US" sz="1600" dirty="0"/>
          </a:p>
        </p:txBody>
      </p:sp>
      <p:sp>
        <p:nvSpPr>
          <p:cNvPr id="6" name="TextBox 5"/>
          <p:cNvSpPr txBox="1"/>
          <p:nvPr/>
        </p:nvSpPr>
        <p:spPr>
          <a:xfrm>
            <a:off x="6697690" y="5362694"/>
            <a:ext cx="2255810" cy="369332"/>
          </a:xfrm>
          <a:prstGeom prst="rect">
            <a:avLst/>
          </a:prstGeom>
          <a:noFill/>
        </p:spPr>
        <p:txBody>
          <a:bodyPr wrap="none" rtlCol="0">
            <a:spAutoFit/>
          </a:bodyPr>
          <a:lstStyle/>
          <a:p>
            <a:r>
              <a:rPr lang="en-US" i="1" dirty="0" smtClean="0"/>
              <a:t>Wikipedia Commons</a:t>
            </a:r>
            <a:endParaRPr lang="en-US" i="1" dirty="0"/>
          </a:p>
        </p:txBody>
      </p:sp>
    </p:spTree>
    <p:extLst>
      <p:ext uri="{BB962C8B-B14F-4D97-AF65-F5344CB8AC3E}">
        <p14:creationId xmlns:p14="http://schemas.microsoft.com/office/powerpoint/2010/main" val="33824323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ipe(down)">
                                      <p:cBhvr>
                                        <p:cTn id="7" dur="500"/>
                                        <p:tgtEl>
                                          <p:spTgt spid="10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Biblical Designations</a:t>
            </a:r>
            <a:endParaRPr lang="en-US" dirty="0"/>
          </a:p>
        </p:txBody>
      </p:sp>
      <p:sp>
        <p:nvSpPr>
          <p:cNvPr id="3" name="Content Placeholder 2"/>
          <p:cNvSpPr>
            <a:spLocks noGrp="1"/>
          </p:cNvSpPr>
          <p:nvPr>
            <p:ph idx="1"/>
          </p:nvPr>
        </p:nvSpPr>
        <p:spPr>
          <a:xfrm>
            <a:off x="762000" y="2057400"/>
            <a:ext cx="7924800" cy="3276600"/>
          </a:xfrm>
        </p:spPr>
        <p:style>
          <a:lnRef idx="2">
            <a:schemeClr val="accent6"/>
          </a:lnRef>
          <a:fillRef idx="1">
            <a:schemeClr val="lt1"/>
          </a:fillRef>
          <a:effectRef idx="0">
            <a:schemeClr val="accent6"/>
          </a:effectRef>
          <a:fontRef idx="minor">
            <a:schemeClr val="dk1"/>
          </a:fontRef>
        </p:style>
        <p:txBody>
          <a:bodyPr>
            <a:noAutofit/>
          </a:bodyPr>
          <a:lstStyle/>
          <a:p>
            <a:pPr marL="114300" indent="0">
              <a:buClr>
                <a:srgbClr val="C00000"/>
              </a:buClr>
              <a:buSzPct val="110000"/>
              <a:buNone/>
            </a:pPr>
            <a:r>
              <a:rPr lang="en-US" sz="3200" b="1" i="1" dirty="0" err="1" smtClean="0">
                <a:solidFill>
                  <a:srgbClr val="C00000"/>
                </a:solidFill>
              </a:rPr>
              <a:t>Tanniyn</a:t>
            </a:r>
            <a:r>
              <a:rPr lang="en-US" sz="3200" b="1" i="1" dirty="0" smtClean="0">
                <a:solidFill>
                  <a:srgbClr val="C00000"/>
                </a:solidFill>
              </a:rPr>
              <a:t> (Heb.), “dragon,” “monster,” “serpent”</a:t>
            </a:r>
            <a:endParaRPr lang="en-US" sz="3200" b="1" i="1" dirty="0">
              <a:solidFill>
                <a:srgbClr val="C00000"/>
              </a:solidFill>
            </a:endParaRPr>
          </a:p>
          <a:p>
            <a:pPr marL="971550" lvl="1" indent="-457200">
              <a:buClr>
                <a:srgbClr val="C00000"/>
              </a:buClr>
              <a:buSzPct val="110000"/>
              <a:buFont typeface="Calibri" panose="020F0502020204030204" pitchFamily="34" charset="0"/>
              <a:buChar char="Ӿ"/>
            </a:pPr>
            <a:r>
              <a:rPr lang="en-US" sz="2800" dirty="0" smtClean="0"/>
              <a:t>Not to be confused with “</a:t>
            </a:r>
            <a:r>
              <a:rPr lang="en-US" sz="2800" i="1" dirty="0" err="1" smtClean="0"/>
              <a:t>tanniym</a:t>
            </a:r>
            <a:r>
              <a:rPr lang="en-US" sz="2800" dirty="0" smtClean="0"/>
              <a:t>” (jackal) </a:t>
            </a:r>
          </a:p>
          <a:p>
            <a:pPr marL="971550" lvl="1" indent="-457200">
              <a:buClr>
                <a:srgbClr val="C00000"/>
              </a:buClr>
              <a:buSzPct val="110000"/>
              <a:buFont typeface="Calibri" panose="020F0502020204030204" pitchFamily="34" charset="0"/>
              <a:buChar char="Ӿ"/>
            </a:pPr>
            <a:r>
              <a:rPr lang="en-US" sz="2800" i="1" dirty="0" err="1" smtClean="0"/>
              <a:t>Tanniyn</a:t>
            </a:r>
            <a:r>
              <a:rPr lang="en-US" sz="2800" dirty="0" smtClean="0"/>
              <a:t> can reference several types of reptilian creatures in the Bible</a:t>
            </a:r>
          </a:p>
          <a:p>
            <a:pPr marL="1371600" lvl="2" indent="-457200">
              <a:buClr>
                <a:srgbClr val="C00000"/>
              </a:buClr>
              <a:buSzPct val="110000"/>
              <a:buFont typeface="Wingdings" panose="05000000000000000000" pitchFamily="2" charset="2"/>
              <a:buChar char="§"/>
            </a:pPr>
            <a:r>
              <a:rPr lang="en-US" sz="2400" dirty="0"/>
              <a:t>s</a:t>
            </a:r>
            <a:r>
              <a:rPr lang="en-US" sz="2400" dirty="0" smtClean="0"/>
              <a:t>ea, land, flying</a:t>
            </a:r>
          </a:p>
        </p:txBody>
      </p:sp>
    </p:spTree>
    <p:extLst>
      <p:ext uri="{BB962C8B-B14F-4D97-AF65-F5344CB8AC3E}">
        <p14:creationId xmlns:p14="http://schemas.microsoft.com/office/powerpoint/2010/main" val="2007500311"/>
      </p:ext>
    </p:extLst>
  </p:cSld>
  <p:clrMapOvr>
    <a:masterClrMapping/>
  </p:clrMapOvr>
  <mc:AlternateContent xmlns:mc="http://schemas.openxmlformats.org/markup-compatibility/2006">
    <mc:Choice xmlns:p14="http://schemas.microsoft.com/office/powerpoint/2010/main" Requires="p14">
      <p:transition spd="slow" p14:dur="1100">
        <p14:switch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Hebrew </a:t>
            </a:r>
            <a:r>
              <a:rPr lang="en-US" altLang="en-US" i="1" smtClean="0"/>
              <a:t>“TANNIYN”</a:t>
            </a:r>
          </a:p>
        </p:txBody>
      </p:sp>
      <p:sp>
        <p:nvSpPr>
          <p:cNvPr id="25603" name="Rectangle 3"/>
          <p:cNvSpPr>
            <a:spLocks noGrp="1" noChangeArrowheads="1"/>
          </p:cNvSpPr>
          <p:nvPr>
            <p:ph type="body" idx="1"/>
          </p:nvPr>
        </p:nvSpPr>
        <p:spPr>
          <a:xfrm>
            <a:off x="457200" y="1600200"/>
            <a:ext cx="8229600" cy="2133600"/>
          </a:xfrm>
        </p:spPr>
        <p:txBody>
          <a:bodyPr/>
          <a:lstStyle/>
          <a:p>
            <a:pPr eaLnBrk="1" hangingPunct="1"/>
            <a:r>
              <a:rPr lang="en-US" altLang="en-US" smtClean="0"/>
              <a:t>“So God created great sea creatures and every living thing that moves, with which the waters abounded, according to their kind. . .” (Gen. 1:21)</a:t>
            </a:r>
          </a:p>
        </p:txBody>
      </p:sp>
      <p:sp>
        <p:nvSpPr>
          <p:cNvPr id="31748" name="Oval 4"/>
          <p:cNvSpPr>
            <a:spLocks noChangeArrowheads="1"/>
          </p:cNvSpPr>
          <p:nvPr/>
        </p:nvSpPr>
        <p:spPr bwMode="auto">
          <a:xfrm>
            <a:off x="4953000" y="1447800"/>
            <a:ext cx="2743200" cy="914400"/>
          </a:xfrm>
          <a:prstGeom prst="ellipse">
            <a:avLst/>
          </a:prstGeom>
          <a:noFill/>
          <a:ln w="31750">
            <a:solidFill>
              <a:srgbClr val="FFFF00"/>
            </a:solidFill>
            <a:round/>
            <a:headEn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0"/>
              </a:spcBef>
              <a:spcAft>
                <a:spcPct val="0"/>
              </a:spcAft>
            </a:pPr>
            <a:endParaRPr lang="en-US" altLang="en-US" smtClean="0">
              <a:solidFill>
                <a:srgbClr val="FFFFFF"/>
              </a:solidFill>
            </a:endParaRPr>
          </a:p>
        </p:txBody>
      </p:sp>
      <p:sp>
        <p:nvSpPr>
          <p:cNvPr id="31749" name="Freeform 5"/>
          <p:cNvSpPr>
            <a:spLocks/>
          </p:cNvSpPr>
          <p:nvPr/>
        </p:nvSpPr>
        <p:spPr bwMode="auto">
          <a:xfrm>
            <a:off x="2743200" y="2357438"/>
            <a:ext cx="3581400" cy="2062162"/>
          </a:xfrm>
          <a:custGeom>
            <a:avLst/>
            <a:gdLst>
              <a:gd name="T0" fmla="*/ 3581400 w 1680"/>
              <a:gd name="T1" fmla="*/ 0 h 1104"/>
              <a:gd name="T2" fmla="*/ 2046514 w 1680"/>
              <a:gd name="T3" fmla="*/ 986251 h 1104"/>
              <a:gd name="T4" fmla="*/ 3172097 w 1680"/>
              <a:gd name="T5" fmla="*/ 1344888 h 1104"/>
              <a:gd name="T6" fmla="*/ 0 w 1680"/>
              <a:gd name="T7" fmla="*/ 2062162 h 11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80" h="1104">
                <a:moveTo>
                  <a:pt x="1680" y="0"/>
                </a:moveTo>
                <a:cubicBezTo>
                  <a:pt x="1336" y="204"/>
                  <a:pt x="992" y="408"/>
                  <a:pt x="960" y="528"/>
                </a:cubicBezTo>
                <a:cubicBezTo>
                  <a:pt x="928" y="648"/>
                  <a:pt x="1648" y="624"/>
                  <a:pt x="1488" y="720"/>
                </a:cubicBezTo>
                <a:cubicBezTo>
                  <a:pt x="1328" y="816"/>
                  <a:pt x="248" y="1040"/>
                  <a:pt x="0" y="1104"/>
                </a:cubicBezTo>
              </a:path>
            </a:pathLst>
          </a:custGeom>
          <a:noFill/>
          <a:ln w="31750" cap="flat" cmpd="sng">
            <a:solidFill>
              <a:srgbClr val="FFFF00"/>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FFFFFF"/>
              </a:solidFill>
              <a:latin typeface="Arial" charset="0"/>
            </a:endParaRPr>
          </a:p>
        </p:txBody>
      </p:sp>
      <p:sp>
        <p:nvSpPr>
          <p:cNvPr id="31750" name="Text Box 6"/>
          <p:cNvSpPr txBox="1">
            <a:spLocks noChangeArrowheads="1"/>
          </p:cNvSpPr>
          <p:nvPr/>
        </p:nvSpPr>
        <p:spPr bwMode="auto">
          <a:xfrm>
            <a:off x="974725" y="4484688"/>
            <a:ext cx="7635875"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rgbClr val="FFFF00"/>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800">
                <a:solidFill>
                  <a:schemeClr val="bg1"/>
                </a:solidFill>
                <a:latin typeface="Arial" charset="0"/>
              </a:defRPr>
            </a:lvl1pPr>
            <a:lvl2pPr marL="800100" indent="-342900" eaLnBrk="0" hangingPunct="0">
              <a:defRPr sz="2800">
                <a:solidFill>
                  <a:schemeClr val="bg1"/>
                </a:solidFill>
                <a:latin typeface="Arial" charset="0"/>
              </a:defRPr>
            </a:lvl2pPr>
            <a:lvl3pPr marL="1257300" indent="-342900" eaLnBrk="0" hangingPunct="0">
              <a:defRPr sz="2800">
                <a:solidFill>
                  <a:schemeClr val="bg1"/>
                </a:solidFill>
                <a:latin typeface="Arial" charset="0"/>
              </a:defRPr>
            </a:lvl3pPr>
            <a:lvl4pPr marL="1714500" indent="-342900" eaLnBrk="0" hangingPunct="0">
              <a:defRPr sz="2800">
                <a:solidFill>
                  <a:schemeClr val="bg1"/>
                </a:solidFill>
                <a:latin typeface="Arial" charset="0"/>
              </a:defRPr>
            </a:lvl4pPr>
            <a:lvl5pPr marL="2171700" indent="-342900" eaLnBrk="0" hangingPunct="0">
              <a:defRPr sz="2800">
                <a:solidFill>
                  <a:schemeClr val="bg1"/>
                </a:solidFill>
                <a:latin typeface="Arial" charset="0"/>
              </a:defRPr>
            </a:lvl5pPr>
            <a:lvl6pPr marL="2628900" indent="-342900" eaLnBrk="0" fontAlgn="base" hangingPunct="0">
              <a:spcBef>
                <a:spcPct val="0"/>
              </a:spcBef>
              <a:spcAft>
                <a:spcPct val="0"/>
              </a:spcAft>
              <a:defRPr sz="2800">
                <a:solidFill>
                  <a:schemeClr val="bg1"/>
                </a:solidFill>
                <a:latin typeface="Arial" charset="0"/>
              </a:defRPr>
            </a:lvl6pPr>
            <a:lvl7pPr marL="3086100" indent="-342900" eaLnBrk="0" fontAlgn="base" hangingPunct="0">
              <a:spcBef>
                <a:spcPct val="0"/>
              </a:spcBef>
              <a:spcAft>
                <a:spcPct val="0"/>
              </a:spcAft>
              <a:defRPr sz="2800">
                <a:solidFill>
                  <a:schemeClr val="bg1"/>
                </a:solidFill>
                <a:latin typeface="Arial" charset="0"/>
              </a:defRPr>
            </a:lvl7pPr>
            <a:lvl8pPr marL="3543300" indent="-342900" eaLnBrk="0" fontAlgn="base" hangingPunct="0">
              <a:spcBef>
                <a:spcPct val="0"/>
              </a:spcBef>
              <a:spcAft>
                <a:spcPct val="0"/>
              </a:spcAft>
              <a:defRPr sz="2800">
                <a:solidFill>
                  <a:schemeClr val="bg1"/>
                </a:solidFill>
                <a:latin typeface="Arial" charset="0"/>
              </a:defRPr>
            </a:lvl8pPr>
            <a:lvl9pPr marL="4000500" indent="-342900" eaLnBrk="0" fontAlgn="base" hangingPunct="0">
              <a:spcBef>
                <a:spcPct val="0"/>
              </a:spcBef>
              <a:spcAft>
                <a:spcPct val="0"/>
              </a:spcAft>
              <a:defRPr sz="2800">
                <a:solidFill>
                  <a:schemeClr val="bg1"/>
                </a:solidFill>
                <a:latin typeface="Arial" charset="0"/>
              </a:defRPr>
            </a:lvl9pPr>
          </a:lstStyle>
          <a:p>
            <a:pPr eaLnBrk="1" fontAlgn="base" hangingPunct="1">
              <a:spcBef>
                <a:spcPct val="0"/>
              </a:spcBef>
              <a:spcAft>
                <a:spcPct val="0"/>
              </a:spcAft>
              <a:buFontTx/>
              <a:buAutoNum type="arabicParenR"/>
            </a:pPr>
            <a:r>
              <a:rPr lang="en-US" altLang="en-US" dirty="0" smtClean="0">
                <a:solidFill>
                  <a:srgbClr val="FFFFFF"/>
                </a:solidFill>
              </a:rPr>
              <a:t>dragon, serpent, sea monster</a:t>
            </a:r>
          </a:p>
          <a:p>
            <a:pPr lvl="1" eaLnBrk="1" fontAlgn="base" hangingPunct="1">
              <a:spcBef>
                <a:spcPct val="0"/>
              </a:spcBef>
              <a:spcAft>
                <a:spcPct val="0"/>
              </a:spcAft>
              <a:buFontTx/>
              <a:buAutoNum type="alphaLcParenR"/>
            </a:pPr>
            <a:r>
              <a:rPr lang="en-US" altLang="en-US" dirty="0" smtClean="0">
                <a:solidFill>
                  <a:srgbClr val="FFFFFF"/>
                </a:solidFill>
              </a:rPr>
              <a:t> dragon or dinosaur</a:t>
            </a:r>
          </a:p>
          <a:p>
            <a:pPr lvl="1" eaLnBrk="1" fontAlgn="base" hangingPunct="1">
              <a:spcBef>
                <a:spcPct val="0"/>
              </a:spcBef>
              <a:spcAft>
                <a:spcPct val="0"/>
              </a:spcAft>
              <a:buFontTx/>
              <a:buAutoNum type="alphaLcParenR"/>
            </a:pPr>
            <a:r>
              <a:rPr lang="en-US" altLang="en-US" dirty="0" smtClean="0">
                <a:solidFill>
                  <a:srgbClr val="FFFFFF"/>
                </a:solidFill>
              </a:rPr>
              <a:t> sea or river monster</a:t>
            </a:r>
          </a:p>
          <a:p>
            <a:pPr lvl="1" eaLnBrk="1" fontAlgn="base" hangingPunct="1">
              <a:spcBef>
                <a:spcPct val="0"/>
              </a:spcBef>
              <a:spcAft>
                <a:spcPct val="0"/>
              </a:spcAft>
              <a:buFontTx/>
              <a:buAutoNum type="alphaLcParenR"/>
            </a:pPr>
            <a:r>
              <a:rPr lang="en-US" altLang="en-US" dirty="0" smtClean="0">
                <a:solidFill>
                  <a:srgbClr val="FFFFFF"/>
                </a:solidFill>
              </a:rPr>
              <a:t> serpent, venomous snake</a:t>
            </a:r>
          </a:p>
          <a:p>
            <a:pPr lvl="1" algn="r" eaLnBrk="1" fontAlgn="base" hangingPunct="1">
              <a:spcBef>
                <a:spcPct val="0"/>
              </a:spcBef>
              <a:spcAft>
                <a:spcPct val="0"/>
              </a:spcAft>
            </a:pPr>
            <a:r>
              <a:rPr lang="en-US" altLang="en-US" sz="2400" dirty="0" smtClean="0">
                <a:solidFill>
                  <a:schemeClr val="accent1"/>
                </a:solidFill>
              </a:rPr>
              <a:t>(Online Bible Hebrew Lexicon, Strong’s 8577)</a:t>
            </a:r>
          </a:p>
        </p:txBody>
      </p:sp>
      <p:sp>
        <p:nvSpPr>
          <p:cNvPr id="31752" name="Oval 8"/>
          <p:cNvSpPr>
            <a:spLocks noChangeArrowheads="1"/>
          </p:cNvSpPr>
          <p:nvPr/>
        </p:nvSpPr>
        <p:spPr bwMode="auto">
          <a:xfrm>
            <a:off x="974725" y="4495800"/>
            <a:ext cx="5349875" cy="533400"/>
          </a:xfrm>
          <a:prstGeom prst="ellipse">
            <a:avLst/>
          </a:prstGeom>
          <a:noFill/>
          <a:ln w="31750">
            <a:solidFill>
              <a:srgbClr val="FFFF00"/>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0"/>
              </a:spcBef>
              <a:spcAft>
                <a:spcPct val="0"/>
              </a:spcAft>
            </a:pPr>
            <a:endParaRPr lang="en-US" altLang="en-US" smtClean="0">
              <a:solidFill>
                <a:srgbClr val="FFFFFF"/>
              </a:solidFill>
            </a:endParaRPr>
          </a:p>
        </p:txBody>
      </p:sp>
    </p:spTree>
    <p:extLst>
      <p:ext uri="{BB962C8B-B14F-4D97-AF65-F5344CB8AC3E}">
        <p14:creationId xmlns:p14="http://schemas.microsoft.com/office/powerpoint/2010/main" val="271175241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wipe(up)">
                                      <p:cBhvr>
                                        <p:cTn id="7" dur="500"/>
                                        <p:tgtEl>
                                          <p:spTgt spid="3174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749"/>
                                        </p:tgtEl>
                                        <p:attrNameLst>
                                          <p:attrName>style.visibility</p:attrName>
                                        </p:attrNameLst>
                                      </p:cBhvr>
                                      <p:to>
                                        <p:strVal val="visible"/>
                                      </p:to>
                                    </p:set>
                                    <p:animEffect transition="in" filter="wipe(up)">
                                      <p:cBhvr>
                                        <p:cTn id="11" dur="500"/>
                                        <p:tgtEl>
                                          <p:spTgt spid="31749"/>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750"/>
                                        </p:tgtEl>
                                        <p:attrNameLst>
                                          <p:attrName>style.visibility</p:attrName>
                                        </p:attrNameLst>
                                      </p:cBhvr>
                                      <p:to>
                                        <p:strVal val="visible"/>
                                      </p:to>
                                    </p:set>
                                    <p:animEffect transition="in" filter="fade">
                                      <p:cBhvr>
                                        <p:cTn id="15" dur="2000"/>
                                        <p:tgtEl>
                                          <p:spTgt spid="31750"/>
                                        </p:tgtEl>
                                      </p:cBhvr>
                                    </p:animEffect>
                                  </p:childTnLst>
                                </p:cTn>
                              </p:par>
                            </p:childTnLst>
                          </p:cTn>
                        </p:par>
                        <p:par>
                          <p:cTn id="16" fill="hold" nodeType="afterGroup">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31752"/>
                                        </p:tgtEl>
                                        <p:attrNameLst>
                                          <p:attrName>style.visibility</p:attrName>
                                        </p:attrNameLst>
                                      </p:cBhvr>
                                      <p:to>
                                        <p:strVal val="visible"/>
                                      </p:to>
                                    </p:set>
                                    <p:animEffect transition="in" filter="wheel(1)">
                                      <p:cBhvr>
                                        <p:cTn id="19" dur="20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49" grpId="0" animBg="1"/>
      <p:bldP spid="31750" grpId="0"/>
      <p:bldP spid="317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Hebrew </a:t>
            </a:r>
            <a:r>
              <a:rPr lang="en-US" i="1" dirty="0" smtClean="0"/>
              <a:t>“</a:t>
            </a:r>
            <a:r>
              <a:rPr lang="en-US" i="1" dirty="0" err="1" smtClean="0"/>
              <a:t>TANNIYN</a:t>
            </a:r>
            <a:r>
              <a:rPr lang="en-US" i="1" dirty="0" smtClean="0"/>
              <a:t>”</a:t>
            </a:r>
            <a:endParaRPr lang="en-US" i="1" dirty="0"/>
          </a:p>
        </p:txBody>
      </p:sp>
      <p:sp>
        <p:nvSpPr>
          <p:cNvPr id="3" name="Content Placeholder 2"/>
          <p:cNvSpPr>
            <a:spLocks noGrp="1"/>
          </p:cNvSpPr>
          <p:nvPr>
            <p:ph idx="1"/>
          </p:nvPr>
        </p:nvSpPr>
        <p:spPr/>
        <p:txBody>
          <a:bodyPr/>
          <a:lstStyle/>
          <a:p>
            <a:pPr marL="0" indent="0">
              <a:buNone/>
            </a:pPr>
            <a:r>
              <a:rPr lang="en-US" sz="2800" dirty="0" smtClean="0"/>
              <a:t>9  "When Pharaoh speaks to you, saying, ‘Show a miracle for yourselves,’ then you shall say to Aaron, ‘Take your rod and cast it before Pharaoh, and let it become a </a:t>
            </a:r>
            <a:r>
              <a:rPr lang="en-US" sz="2800" u="sng" dirty="0" smtClean="0">
                <a:solidFill>
                  <a:srgbClr val="FFFF00"/>
                </a:solidFill>
              </a:rPr>
              <a:t>serpent</a:t>
            </a:r>
            <a:r>
              <a:rPr lang="en-US" sz="2800" dirty="0" smtClean="0"/>
              <a:t>.’"</a:t>
            </a:r>
          </a:p>
          <a:p>
            <a:pPr marL="0" indent="0">
              <a:buNone/>
            </a:pPr>
            <a:r>
              <a:rPr lang="en-US" sz="2800" dirty="0" smtClean="0"/>
              <a:t>10  So Moses and Aaron went in to Pharaoh, and they did so, just as the LORD commanded. And Aaron cast down his rod before Pharaoh and before his servants, and it became a </a:t>
            </a:r>
            <a:r>
              <a:rPr lang="en-US" sz="2800" u="sng" dirty="0" smtClean="0">
                <a:solidFill>
                  <a:srgbClr val="FFFF00"/>
                </a:solidFill>
              </a:rPr>
              <a:t>serpent</a:t>
            </a:r>
            <a:r>
              <a:rPr lang="en-US" sz="2800" dirty="0" smtClean="0"/>
              <a:t>.</a:t>
            </a:r>
          </a:p>
          <a:p>
            <a:pPr marL="0" indent="0">
              <a:buNone/>
            </a:pPr>
            <a:r>
              <a:rPr lang="en-US" sz="2800" dirty="0" smtClean="0"/>
              <a:t>12  For every man threw down his rod, and they became </a:t>
            </a:r>
            <a:r>
              <a:rPr lang="en-US" sz="2800" u="sng" dirty="0" smtClean="0">
                <a:solidFill>
                  <a:srgbClr val="FFFF00"/>
                </a:solidFill>
              </a:rPr>
              <a:t>serpents</a:t>
            </a:r>
            <a:r>
              <a:rPr lang="en-US" sz="2800" dirty="0" smtClean="0"/>
              <a:t>. But Aaron’s rod swallowed up their rods. </a:t>
            </a:r>
          </a:p>
        </p:txBody>
      </p:sp>
      <p:sp>
        <p:nvSpPr>
          <p:cNvPr id="4" name="Slide Number Placeholder 3"/>
          <p:cNvSpPr>
            <a:spLocks noGrp="1"/>
          </p:cNvSpPr>
          <p:nvPr>
            <p:ph type="sldNum" sz="quarter" idx="12"/>
          </p:nvPr>
        </p:nvSpPr>
        <p:spPr/>
        <p:txBody>
          <a:bodyPr/>
          <a:lstStyle/>
          <a:p>
            <a:pPr>
              <a:defRPr/>
            </a:pPr>
            <a:fld id="{1DCBC648-2259-43AE-8EC4-70A53BE7946F}" type="slidenum">
              <a:rPr lang="en-US" altLang="en-US" smtClean="0">
                <a:solidFill>
                  <a:srgbClr val="FFFFFF"/>
                </a:solidFill>
              </a:rPr>
              <a:pPr>
                <a:defRPr/>
              </a:pPr>
              <a:t>19</a:t>
            </a:fld>
            <a:endParaRPr lang="en-US" altLang="en-US">
              <a:solidFill>
                <a:srgbClr val="FFFFFF"/>
              </a:solidFill>
            </a:endParaRPr>
          </a:p>
        </p:txBody>
      </p:sp>
      <p:sp>
        <p:nvSpPr>
          <p:cNvPr id="6" name="Rectangle 5"/>
          <p:cNvSpPr/>
          <p:nvPr/>
        </p:nvSpPr>
        <p:spPr>
          <a:xfrm>
            <a:off x="2874259" y="1066800"/>
            <a:ext cx="3395481" cy="523220"/>
          </a:xfrm>
          <a:prstGeom prst="rect">
            <a:avLst/>
          </a:prstGeom>
        </p:spPr>
        <p:txBody>
          <a:bodyPr wrap="none">
            <a:spAutoFit/>
          </a:bodyPr>
          <a:lstStyle/>
          <a:p>
            <a:pPr lvl="0" eaLnBrk="0" fontAlgn="base" hangingPunct="0">
              <a:spcBef>
                <a:spcPct val="20000"/>
              </a:spcBef>
              <a:spcAft>
                <a:spcPct val="0"/>
              </a:spcAft>
            </a:pPr>
            <a:r>
              <a:rPr lang="en-US" sz="2800" kern="0" dirty="0">
                <a:solidFill>
                  <a:schemeClr val="bg1"/>
                </a:solidFill>
              </a:rPr>
              <a:t>(Exodus 7:9, 10, 12)</a:t>
            </a:r>
          </a:p>
        </p:txBody>
      </p:sp>
    </p:spTree>
    <p:extLst>
      <p:ext uri="{BB962C8B-B14F-4D97-AF65-F5344CB8AC3E}">
        <p14:creationId xmlns:p14="http://schemas.microsoft.com/office/powerpoint/2010/main" val="24356584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Preach On This?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marL="514350" indent="-514350">
              <a:buFont typeface="+mj-lt"/>
              <a:buAutoNum type="arabicPeriod"/>
            </a:pPr>
            <a:r>
              <a:rPr lang="en-US" sz="3200" dirty="0" smtClean="0"/>
              <a:t>Because it is scriptural (2 Tim. 3:16)</a:t>
            </a:r>
          </a:p>
          <a:p>
            <a:pPr marL="514350" indent="-514350">
              <a:buFont typeface="+mj-lt"/>
              <a:buAutoNum type="arabicPeriod"/>
            </a:pPr>
            <a:r>
              <a:rPr lang="en-US" sz="3200" dirty="0" smtClean="0"/>
              <a:t>Because atheists have deceived our society in promoting evolution and millions of years—a declaration of war against the scriptures and known truth</a:t>
            </a:r>
          </a:p>
          <a:p>
            <a:pPr marL="914400" lvl="1" indent="-514350"/>
            <a:r>
              <a:rPr lang="en-US" sz="2400" dirty="0" smtClean="0">
                <a:latin typeface="Arial" panose="020B0604020202020204" pitchFamily="34" charset="0"/>
                <a:cs typeface="Arial" panose="020B0604020202020204" pitchFamily="34" charset="0"/>
              </a:rPr>
              <a:t>“How shall the young secure their hearts?”</a:t>
            </a:r>
          </a:p>
          <a:p>
            <a:pPr marL="914400" lvl="1" indent="-514350"/>
            <a:r>
              <a:rPr lang="en-US" sz="2400" dirty="0" smtClean="0">
                <a:latin typeface="Arial" panose="020B0604020202020204" pitchFamily="34" charset="0"/>
                <a:cs typeface="Arial" panose="020B0604020202020204" pitchFamily="34" charset="0"/>
              </a:rPr>
              <a:t>KNOW BIBLE</a:t>
            </a:r>
            <a:r>
              <a:rPr lang="en-US" sz="2400" dirty="0" smtClean="0"/>
              <a:t> </a:t>
            </a:r>
            <a:r>
              <a:rPr lang="en-US" sz="2400" dirty="0" smtClean="0">
                <a:latin typeface="Arial"/>
                <a:cs typeface="Arial"/>
              </a:rPr>
              <a:t>→ TRUTH → LIFE/GODLINESS</a:t>
            </a:r>
            <a:br>
              <a:rPr lang="en-US" sz="2400" dirty="0" smtClean="0">
                <a:latin typeface="Arial"/>
                <a:cs typeface="Arial"/>
              </a:rPr>
            </a:br>
            <a:r>
              <a:rPr lang="en-US" sz="2400" dirty="0" smtClean="0">
                <a:latin typeface="Arial"/>
                <a:cs typeface="Arial"/>
              </a:rPr>
              <a:t>(2 Pet. 1:3)</a:t>
            </a:r>
          </a:p>
          <a:p>
            <a:pPr marL="914400" lvl="1" indent="-514350"/>
            <a:r>
              <a:rPr lang="en-US" sz="2400" dirty="0" smtClean="0">
                <a:latin typeface="Arial"/>
                <a:cs typeface="Arial"/>
              </a:rPr>
              <a:t>NO BIBLE → TRUTH→ RESTRAINT (Prov. 29:18)</a:t>
            </a:r>
          </a:p>
        </p:txBody>
      </p:sp>
    </p:spTree>
    <p:extLst>
      <p:ext uri="{BB962C8B-B14F-4D97-AF65-F5344CB8AC3E}">
        <p14:creationId xmlns:p14="http://schemas.microsoft.com/office/powerpoint/2010/main" val="9949204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16004B37-6D7A-4C4E-9FFF-ED52D4EB9C2F}" type="slidenum">
              <a:rPr lang="en-US" altLang="en-US" sz="1400">
                <a:solidFill>
                  <a:srgbClr val="FFFFFF"/>
                </a:solidFill>
              </a:rPr>
              <a:pPr eaLnBrk="1" hangingPunct="1"/>
              <a:t>20</a:t>
            </a:fld>
            <a:endParaRPr lang="en-US" altLang="en-US" sz="1400">
              <a:solidFill>
                <a:srgbClr val="FFFFFF"/>
              </a:solidFill>
            </a:endParaRPr>
          </a:p>
        </p:txBody>
      </p:sp>
      <p:sp>
        <p:nvSpPr>
          <p:cNvPr id="32771" name="Rectangle 3"/>
          <p:cNvSpPr>
            <a:spLocks noGrp="1" noChangeArrowheads="1"/>
          </p:cNvSpPr>
          <p:nvPr>
            <p:ph type="body" idx="1"/>
          </p:nvPr>
        </p:nvSpPr>
        <p:spPr>
          <a:xfrm>
            <a:off x="457200" y="1600200"/>
            <a:ext cx="8229600" cy="4953000"/>
          </a:xfrm>
        </p:spPr>
        <p:txBody>
          <a:bodyPr/>
          <a:lstStyle/>
          <a:p>
            <a:pPr eaLnBrk="1" hangingPunct="1"/>
            <a:r>
              <a:rPr lang="en-US" altLang="en-US" sz="2800" dirty="0" smtClean="0"/>
              <a:t>Nehemiah 2:13, “And I went out by night by the gate of the valley, even before the dragon well, and to the dung port, and viewed the walls of Jerusalem, which were broken down, and the gates thereof were consumed with fire” (</a:t>
            </a:r>
            <a:r>
              <a:rPr lang="en-US" altLang="en-US" sz="2800" dirty="0" err="1" smtClean="0"/>
              <a:t>KJV</a:t>
            </a:r>
            <a:r>
              <a:rPr lang="en-US" altLang="en-US" sz="2800" dirty="0" smtClean="0"/>
              <a:t>)</a:t>
            </a:r>
          </a:p>
          <a:p>
            <a:pPr eaLnBrk="1" hangingPunct="1"/>
            <a:r>
              <a:rPr lang="en-US" altLang="en-US" sz="2800" dirty="0" smtClean="0"/>
              <a:t> Psalm 74:13, 14, “You divided the sea by Your strength; you broke the heads of the sea serpents in the waters. You broke the heads of Leviathan in pieces, and gave him as food to the people inhabiting the wilderness” (</a:t>
            </a:r>
            <a:r>
              <a:rPr lang="en-US" altLang="en-US" sz="2800" dirty="0" err="1" smtClean="0"/>
              <a:t>NKJV</a:t>
            </a:r>
            <a:r>
              <a:rPr lang="en-US" altLang="en-US" sz="2800" dirty="0" smtClean="0"/>
              <a:t>; </a:t>
            </a:r>
            <a:r>
              <a:rPr lang="en-US" altLang="en-US" sz="2800" dirty="0" err="1" smtClean="0"/>
              <a:t>KJV</a:t>
            </a:r>
            <a:r>
              <a:rPr lang="en-US" altLang="en-US" sz="2800" dirty="0" smtClean="0"/>
              <a:t>, </a:t>
            </a:r>
            <a:r>
              <a:rPr lang="en-US" altLang="en-US" sz="2800" i="1" dirty="0" smtClean="0"/>
              <a:t>dragons; </a:t>
            </a:r>
            <a:r>
              <a:rPr lang="en-US" altLang="en-US" sz="2800" dirty="0" err="1" smtClean="0"/>
              <a:t>NASB</a:t>
            </a:r>
            <a:r>
              <a:rPr lang="en-US" altLang="en-US" sz="2800" dirty="0" smtClean="0"/>
              <a:t>, </a:t>
            </a:r>
            <a:r>
              <a:rPr lang="en-US" altLang="en-US" sz="2800" i="1" dirty="0" smtClean="0"/>
              <a:t>sea monsters</a:t>
            </a:r>
            <a:r>
              <a:rPr lang="en-US" altLang="en-US" sz="2800" dirty="0" smtClean="0"/>
              <a:t>)</a:t>
            </a:r>
          </a:p>
        </p:txBody>
      </p:sp>
      <p:sp>
        <p:nvSpPr>
          <p:cNvPr id="26628" name="Rectangle 4"/>
          <p:cNvSpPr>
            <a:spLocks noGrp="1" noChangeArrowheads="1"/>
          </p:cNvSpPr>
          <p:nvPr>
            <p:ph type="title"/>
          </p:nvPr>
        </p:nvSpPr>
        <p:spPr>
          <a:noFill/>
        </p:spPr>
        <p:txBody>
          <a:bodyPr/>
          <a:lstStyle/>
          <a:p>
            <a:pPr eaLnBrk="1" hangingPunct="1"/>
            <a:r>
              <a:rPr lang="en-US" altLang="en-US" smtClean="0"/>
              <a:t>Hebrew </a:t>
            </a:r>
            <a:r>
              <a:rPr lang="en-US" altLang="en-US" i="1" smtClean="0"/>
              <a:t>“TANNIYN”</a:t>
            </a:r>
          </a:p>
        </p:txBody>
      </p:sp>
      <p:sp>
        <p:nvSpPr>
          <p:cNvPr id="32773" name="Oval 5"/>
          <p:cNvSpPr>
            <a:spLocks noChangeArrowheads="1"/>
          </p:cNvSpPr>
          <p:nvPr/>
        </p:nvSpPr>
        <p:spPr bwMode="auto">
          <a:xfrm>
            <a:off x="6477000" y="1981200"/>
            <a:ext cx="1371600" cy="609600"/>
          </a:xfrm>
          <a:prstGeom prst="ellipse">
            <a:avLst/>
          </a:prstGeom>
          <a:noFill/>
          <a:ln w="31750">
            <a:solidFill>
              <a:srgbClr val="FFFF00"/>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0"/>
              </a:spcBef>
              <a:spcAft>
                <a:spcPct val="0"/>
              </a:spcAft>
            </a:pPr>
            <a:endParaRPr lang="en-US" altLang="en-US" smtClean="0">
              <a:solidFill>
                <a:srgbClr val="FFFFFF"/>
              </a:solidFill>
            </a:endParaRPr>
          </a:p>
        </p:txBody>
      </p:sp>
      <p:sp>
        <p:nvSpPr>
          <p:cNvPr id="32774" name="Oval 6"/>
          <p:cNvSpPr>
            <a:spLocks noChangeArrowheads="1"/>
          </p:cNvSpPr>
          <p:nvPr/>
        </p:nvSpPr>
        <p:spPr bwMode="auto">
          <a:xfrm>
            <a:off x="685800" y="4724400"/>
            <a:ext cx="1752600" cy="457200"/>
          </a:xfrm>
          <a:prstGeom prst="ellipse">
            <a:avLst/>
          </a:prstGeom>
          <a:noFill/>
          <a:ln w="31750">
            <a:solidFill>
              <a:srgbClr val="FFFF00"/>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0"/>
              </a:spcBef>
              <a:spcAft>
                <a:spcPct val="0"/>
              </a:spcAft>
            </a:pPr>
            <a:endParaRPr lang="en-US" altLang="en-US" smtClean="0">
              <a:solidFill>
                <a:srgbClr val="FFFFFF"/>
              </a:solidFill>
            </a:endParaRPr>
          </a:p>
        </p:txBody>
      </p:sp>
    </p:spTree>
    <p:extLst>
      <p:ext uri="{BB962C8B-B14F-4D97-AF65-F5344CB8AC3E}">
        <p14:creationId xmlns:p14="http://schemas.microsoft.com/office/powerpoint/2010/main" val="3251206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1000"/>
                                        <p:tgtEl>
                                          <p:spTgt spid="32771">
                                            <p:txEl>
                                              <p:pRg st="0" end="0"/>
                                            </p:txEl>
                                          </p:spTgt>
                                        </p:tgtEl>
                                      </p:cBhvr>
                                    </p:animEffect>
                                    <p:anim calcmode="lin" valueType="num">
                                      <p:cBhvr>
                                        <p:cTn id="8"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1">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9" presetClass="entr" presetSubtype="10" fill="hold" grpId="0" nodeType="afterEffect">
                                  <p:stCondLst>
                                    <p:cond delay="0"/>
                                  </p:stCondLst>
                                  <p:childTnLst>
                                    <p:set>
                                      <p:cBhvr>
                                        <p:cTn id="12" dur="1" fill="hold">
                                          <p:stCondLst>
                                            <p:cond delay="0"/>
                                          </p:stCondLst>
                                        </p:cTn>
                                        <p:tgtEl>
                                          <p:spTgt spid="32773"/>
                                        </p:tgtEl>
                                        <p:attrNameLst>
                                          <p:attrName>style.visibility</p:attrName>
                                        </p:attrNameLst>
                                      </p:cBhvr>
                                      <p:to>
                                        <p:strVal val="visible"/>
                                      </p:to>
                                    </p:set>
                                    <p:anim calcmode="lin" valueType="num">
                                      <p:cBhvr>
                                        <p:cTn id="13" dur="5000" fill="hold"/>
                                        <p:tgtEl>
                                          <p:spTgt spid="32773"/>
                                        </p:tgtEl>
                                        <p:attrNameLst>
                                          <p:attrName>ppt_w</p:attrName>
                                        </p:attrNameLst>
                                      </p:cBhvr>
                                      <p:tavLst>
                                        <p:tav tm="0" fmla="#ppt_w*sin(2.5*pi*$)">
                                          <p:val>
                                            <p:fltVal val="0"/>
                                          </p:val>
                                        </p:tav>
                                        <p:tav tm="100000">
                                          <p:val>
                                            <p:fltVal val="1"/>
                                          </p:val>
                                        </p:tav>
                                      </p:tavLst>
                                    </p:anim>
                                    <p:anim calcmode="lin" valueType="num">
                                      <p:cBhvr>
                                        <p:cTn id="14" dur="5000" fill="hold"/>
                                        <p:tgtEl>
                                          <p:spTgt spid="32773"/>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2771">
                                            <p:txEl>
                                              <p:pRg st="1" end="1"/>
                                            </p:txEl>
                                          </p:spTgt>
                                        </p:tgtEl>
                                        <p:attrNameLst>
                                          <p:attrName>style.visibility</p:attrName>
                                        </p:attrNameLst>
                                      </p:cBhvr>
                                      <p:to>
                                        <p:strVal val="visible"/>
                                      </p:to>
                                    </p:set>
                                    <p:animEffect transition="in" filter="fade">
                                      <p:cBhvr>
                                        <p:cTn id="19" dur="1000"/>
                                        <p:tgtEl>
                                          <p:spTgt spid="32771">
                                            <p:txEl>
                                              <p:pRg st="1" end="1"/>
                                            </p:txEl>
                                          </p:spTgt>
                                        </p:tgtEl>
                                      </p:cBhvr>
                                    </p:animEffect>
                                    <p:anim calcmode="lin" valueType="num">
                                      <p:cBhvr>
                                        <p:cTn id="20"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2771">
                                            <p:txEl>
                                              <p:pRg st="1" end="1"/>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000"/>
                            </p:stCondLst>
                            <p:childTnLst>
                              <p:par>
                                <p:cTn id="23" presetID="19" presetClass="entr" presetSubtype="10" fill="hold" grpId="0" nodeType="afterEffect">
                                  <p:stCondLst>
                                    <p:cond delay="0"/>
                                  </p:stCondLst>
                                  <p:childTnLst>
                                    <p:set>
                                      <p:cBhvr>
                                        <p:cTn id="24" dur="1" fill="hold">
                                          <p:stCondLst>
                                            <p:cond delay="0"/>
                                          </p:stCondLst>
                                        </p:cTn>
                                        <p:tgtEl>
                                          <p:spTgt spid="32774"/>
                                        </p:tgtEl>
                                        <p:attrNameLst>
                                          <p:attrName>style.visibility</p:attrName>
                                        </p:attrNameLst>
                                      </p:cBhvr>
                                      <p:to>
                                        <p:strVal val="visible"/>
                                      </p:to>
                                    </p:set>
                                    <p:anim calcmode="lin" valueType="num">
                                      <p:cBhvr>
                                        <p:cTn id="25" dur="5000" fill="hold"/>
                                        <p:tgtEl>
                                          <p:spTgt spid="32774"/>
                                        </p:tgtEl>
                                        <p:attrNameLst>
                                          <p:attrName>ppt_w</p:attrName>
                                        </p:attrNameLst>
                                      </p:cBhvr>
                                      <p:tavLst>
                                        <p:tav tm="0" fmla="#ppt_w*sin(2.5*pi*$)">
                                          <p:val>
                                            <p:fltVal val="0"/>
                                          </p:val>
                                        </p:tav>
                                        <p:tav tm="100000">
                                          <p:val>
                                            <p:fltVal val="1"/>
                                          </p:val>
                                        </p:tav>
                                      </p:tavLst>
                                    </p:anim>
                                    <p:anim calcmode="lin" valueType="num">
                                      <p:cBhvr>
                                        <p:cTn id="26" dur="5000" fill="hold"/>
                                        <p:tgtEl>
                                          <p:spTgt spid="327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P spid="32773" grpId="0" animBg="1"/>
      <p:bldP spid="327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3003DC7B-7F53-4799-8E4E-E39323ECC193}" type="slidenum">
              <a:rPr lang="en-US" altLang="en-US" sz="1400">
                <a:solidFill>
                  <a:srgbClr val="FFFFFF"/>
                </a:solidFill>
              </a:rPr>
              <a:pPr eaLnBrk="1" hangingPunct="1"/>
              <a:t>21</a:t>
            </a:fld>
            <a:endParaRPr lang="en-US" altLang="en-US" sz="1400">
              <a:solidFill>
                <a:srgbClr val="FFFFFF"/>
              </a:solidFill>
            </a:endParaRPr>
          </a:p>
        </p:txBody>
      </p:sp>
      <p:sp>
        <p:nvSpPr>
          <p:cNvPr id="33795" name="Rectangle 3"/>
          <p:cNvSpPr>
            <a:spLocks noGrp="1" noChangeArrowheads="1"/>
          </p:cNvSpPr>
          <p:nvPr>
            <p:ph type="body" idx="1"/>
          </p:nvPr>
        </p:nvSpPr>
        <p:spPr/>
        <p:txBody>
          <a:bodyPr/>
          <a:lstStyle/>
          <a:p>
            <a:pPr eaLnBrk="1" hangingPunct="1"/>
            <a:r>
              <a:rPr lang="en-US" altLang="en-US" dirty="0" smtClean="0"/>
              <a:t>Psalm 91:13, “Thou shalt tread upon the lion and adder: the young lion and the </a:t>
            </a:r>
            <a:r>
              <a:rPr lang="en-US" altLang="en-US" dirty="0" smtClean="0">
                <a:solidFill>
                  <a:srgbClr val="FFFF00"/>
                </a:solidFill>
              </a:rPr>
              <a:t>dragon</a:t>
            </a:r>
            <a:r>
              <a:rPr lang="en-US" altLang="en-US" dirty="0" smtClean="0"/>
              <a:t> shalt thou trample under feet” (</a:t>
            </a:r>
            <a:r>
              <a:rPr lang="en-US" altLang="en-US" dirty="0" err="1" smtClean="0"/>
              <a:t>KJV</a:t>
            </a:r>
            <a:r>
              <a:rPr lang="en-US" altLang="en-US" dirty="0" smtClean="0"/>
              <a:t>; serpent, </a:t>
            </a:r>
            <a:r>
              <a:rPr lang="en-US" altLang="en-US" dirty="0" err="1" smtClean="0"/>
              <a:t>NKJV</a:t>
            </a:r>
            <a:r>
              <a:rPr lang="en-US" altLang="en-US" dirty="0" smtClean="0"/>
              <a:t>)</a:t>
            </a:r>
          </a:p>
          <a:p>
            <a:pPr eaLnBrk="1" hangingPunct="1"/>
            <a:r>
              <a:rPr lang="en-US" altLang="en-US" dirty="0" smtClean="0"/>
              <a:t>Psalm 148:7, </a:t>
            </a:r>
            <a:r>
              <a:rPr lang="en-US" altLang="en-US" dirty="0"/>
              <a:t>“Praise the LORD from the earth, ye </a:t>
            </a:r>
            <a:r>
              <a:rPr lang="en-US" altLang="en-US" dirty="0">
                <a:solidFill>
                  <a:srgbClr val="FFFF00"/>
                </a:solidFill>
              </a:rPr>
              <a:t>dragons</a:t>
            </a:r>
            <a:r>
              <a:rPr lang="en-US" altLang="en-US" dirty="0"/>
              <a:t>, and all deeps</a:t>
            </a:r>
            <a:r>
              <a:rPr lang="en-US" altLang="en-US" dirty="0" smtClean="0"/>
              <a:t>:” (</a:t>
            </a:r>
            <a:r>
              <a:rPr lang="en-US" altLang="en-US" dirty="0" err="1" smtClean="0"/>
              <a:t>KJV</a:t>
            </a:r>
            <a:r>
              <a:rPr lang="en-US" altLang="en-US" dirty="0" smtClean="0"/>
              <a:t>, great sea creatures, </a:t>
            </a:r>
            <a:r>
              <a:rPr lang="en-US" altLang="en-US" dirty="0" err="1" smtClean="0"/>
              <a:t>NKJV</a:t>
            </a:r>
            <a:r>
              <a:rPr lang="en-US" altLang="en-US" dirty="0" smtClean="0"/>
              <a:t>; )</a:t>
            </a:r>
          </a:p>
        </p:txBody>
      </p:sp>
      <p:sp>
        <p:nvSpPr>
          <p:cNvPr id="27652" name="Rectangle 4"/>
          <p:cNvSpPr>
            <a:spLocks noGrp="1" noChangeArrowheads="1"/>
          </p:cNvSpPr>
          <p:nvPr>
            <p:ph type="title"/>
          </p:nvPr>
        </p:nvSpPr>
        <p:spPr>
          <a:noFill/>
        </p:spPr>
        <p:txBody>
          <a:bodyPr/>
          <a:lstStyle/>
          <a:p>
            <a:pPr eaLnBrk="1" hangingPunct="1"/>
            <a:r>
              <a:rPr lang="en-US" altLang="en-US" smtClean="0"/>
              <a:t>Hebrew </a:t>
            </a:r>
            <a:r>
              <a:rPr lang="en-US" altLang="en-US" i="1" smtClean="0"/>
              <a:t>“TANNIYN”</a:t>
            </a:r>
          </a:p>
        </p:txBody>
      </p:sp>
    </p:spTree>
    <p:extLst>
      <p:ext uri="{BB962C8B-B14F-4D97-AF65-F5344CB8AC3E}">
        <p14:creationId xmlns:p14="http://schemas.microsoft.com/office/powerpoint/2010/main" val="26612009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1000"/>
                                        <p:tgtEl>
                                          <p:spTgt spid="33795">
                                            <p:txEl>
                                              <p:pRg st="0" end="0"/>
                                            </p:txEl>
                                          </p:spTgt>
                                        </p:tgtEl>
                                      </p:cBhvr>
                                    </p:animEffect>
                                    <p:anim calcmode="lin" valueType="num">
                                      <p:cBhvr>
                                        <p:cTn id="8"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7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795">
                                            <p:txEl>
                                              <p:pRg st="1" end="1"/>
                                            </p:txEl>
                                          </p:spTgt>
                                        </p:tgtEl>
                                        <p:attrNameLst>
                                          <p:attrName>style.visibility</p:attrName>
                                        </p:attrNameLst>
                                      </p:cBhvr>
                                      <p:to>
                                        <p:strVal val="visible"/>
                                      </p:to>
                                    </p:set>
                                    <p:animEffect transition="in" filter="fade">
                                      <p:cBhvr>
                                        <p:cTn id="14" dur="1000"/>
                                        <p:tgtEl>
                                          <p:spTgt spid="33795">
                                            <p:txEl>
                                              <p:pRg st="1" end="1"/>
                                            </p:txEl>
                                          </p:spTgt>
                                        </p:tgtEl>
                                      </p:cBhvr>
                                    </p:animEffect>
                                    <p:anim calcmode="lin" valueType="num">
                                      <p:cBhvr>
                                        <p:cTn id="15" dur="10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379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2A4EC5E7-AD23-409C-B8E0-9054595DAEC0}" type="slidenum">
              <a:rPr lang="en-US" altLang="en-US" sz="1400">
                <a:solidFill>
                  <a:srgbClr val="FFFFFF"/>
                </a:solidFill>
              </a:rPr>
              <a:pPr eaLnBrk="1" hangingPunct="1"/>
              <a:t>22</a:t>
            </a:fld>
            <a:endParaRPr lang="en-US" altLang="en-US" sz="1400">
              <a:solidFill>
                <a:srgbClr val="FFFFFF"/>
              </a:solidFill>
            </a:endParaRPr>
          </a:p>
        </p:txBody>
      </p:sp>
      <p:sp>
        <p:nvSpPr>
          <p:cNvPr id="34819" name="Rectangle 3"/>
          <p:cNvSpPr>
            <a:spLocks noGrp="1" noChangeArrowheads="1"/>
          </p:cNvSpPr>
          <p:nvPr>
            <p:ph type="body" idx="1"/>
          </p:nvPr>
        </p:nvSpPr>
        <p:spPr/>
        <p:txBody>
          <a:bodyPr/>
          <a:lstStyle/>
          <a:p>
            <a:pPr eaLnBrk="1" hangingPunct="1">
              <a:lnSpc>
                <a:spcPct val="90000"/>
              </a:lnSpc>
            </a:pPr>
            <a:r>
              <a:rPr lang="en-US" altLang="en-US" sz="2800" dirty="0" smtClean="0"/>
              <a:t>Isaiah 27:1, “In that day the LORD with his sore and great and strong sword shall punish leviathan the piercing serpent, even leviathan that crooked serpent; and he shall slay the dragon that is in the sea” (</a:t>
            </a:r>
            <a:r>
              <a:rPr lang="en-US" altLang="en-US" sz="2800" dirty="0" err="1" smtClean="0"/>
              <a:t>KJV</a:t>
            </a:r>
            <a:r>
              <a:rPr lang="en-US" altLang="en-US" sz="2800" dirty="0" smtClean="0"/>
              <a:t>)</a:t>
            </a:r>
          </a:p>
          <a:p>
            <a:pPr eaLnBrk="1" hangingPunct="1">
              <a:lnSpc>
                <a:spcPct val="90000"/>
              </a:lnSpc>
            </a:pPr>
            <a:r>
              <a:rPr lang="en-US" altLang="en-US" sz="2800" dirty="0" smtClean="0"/>
              <a:t>Jeremiah 51:34, “</a:t>
            </a:r>
            <a:r>
              <a:rPr lang="en-US" altLang="en-US" sz="2800" dirty="0" err="1" smtClean="0"/>
              <a:t>Nebuchadrezzar</a:t>
            </a:r>
            <a:r>
              <a:rPr lang="en-US" altLang="en-US" sz="2800" dirty="0" smtClean="0"/>
              <a:t> the king of Babylon hath devoured me, he hath crushed me, he hath made me an empty vessel, he hath swallowed me up like a </a:t>
            </a:r>
            <a:r>
              <a:rPr lang="en-US" altLang="en-US" sz="2800" dirty="0" smtClean="0">
                <a:solidFill>
                  <a:srgbClr val="FFFF00"/>
                </a:solidFill>
              </a:rPr>
              <a:t>dragon</a:t>
            </a:r>
            <a:r>
              <a:rPr lang="en-US" altLang="en-US" sz="2800" dirty="0" smtClean="0"/>
              <a:t> &lt;08577&gt;, he hath filled his belly with my delicates, he hath cast me out” (</a:t>
            </a:r>
            <a:r>
              <a:rPr lang="en-US" altLang="en-US" sz="2800" dirty="0" err="1" smtClean="0"/>
              <a:t>KJV</a:t>
            </a:r>
            <a:r>
              <a:rPr lang="en-US" altLang="en-US" sz="2800" dirty="0" smtClean="0"/>
              <a:t>, monster, </a:t>
            </a:r>
            <a:r>
              <a:rPr lang="en-US" altLang="en-US" sz="2800" dirty="0" err="1" smtClean="0"/>
              <a:t>NKJV</a:t>
            </a:r>
            <a:r>
              <a:rPr lang="en-US" altLang="en-US" sz="2800" dirty="0" smtClean="0"/>
              <a:t>)</a:t>
            </a:r>
          </a:p>
        </p:txBody>
      </p:sp>
      <p:sp>
        <p:nvSpPr>
          <p:cNvPr id="28676" name="Rectangle 4"/>
          <p:cNvSpPr>
            <a:spLocks noGrp="1" noChangeArrowheads="1"/>
          </p:cNvSpPr>
          <p:nvPr>
            <p:ph type="title"/>
          </p:nvPr>
        </p:nvSpPr>
        <p:spPr>
          <a:noFill/>
        </p:spPr>
        <p:txBody>
          <a:bodyPr/>
          <a:lstStyle/>
          <a:p>
            <a:pPr eaLnBrk="1" hangingPunct="1"/>
            <a:r>
              <a:rPr lang="en-US" altLang="en-US" smtClean="0"/>
              <a:t>Hebrew </a:t>
            </a:r>
            <a:r>
              <a:rPr lang="en-US" altLang="en-US" i="1" smtClean="0"/>
              <a:t>“TANNIYN”</a:t>
            </a:r>
          </a:p>
        </p:txBody>
      </p:sp>
      <p:sp>
        <p:nvSpPr>
          <p:cNvPr id="34821" name="Oval 5"/>
          <p:cNvSpPr>
            <a:spLocks noChangeArrowheads="1"/>
          </p:cNvSpPr>
          <p:nvPr/>
        </p:nvSpPr>
        <p:spPr bwMode="auto">
          <a:xfrm>
            <a:off x="781050" y="3171825"/>
            <a:ext cx="1314450" cy="457200"/>
          </a:xfrm>
          <a:prstGeom prst="ellipse">
            <a:avLst/>
          </a:prstGeom>
          <a:noFill/>
          <a:ln w="31750">
            <a:solidFill>
              <a:srgbClr val="FFFF00"/>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0"/>
              </a:spcBef>
              <a:spcAft>
                <a:spcPct val="0"/>
              </a:spcAft>
            </a:pPr>
            <a:endParaRPr lang="en-US" altLang="en-US" smtClean="0">
              <a:solidFill>
                <a:srgbClr val="FFFFFF"/>
              </a:solidFill>
            </a:endParaRPr>
          </a:p>
        </p:txBody>
      </p:sp>
      <p:cxnSp>
        <p:nvCxnSpPr>
          <p:cNvPr id="5" name="Straight Connector 4"/>
          <p:cNvCxnSpPr/>
          <p:nvPr/>
        </p:nvCxnSpPr>
        <p:spPr bwMode="auto">
          <a:xfrm>
            <a:off x="914400" y="5181600"/>
            <a:ext cx="3657600" cy="0"/>
          </a:xfrm>
          <a:prstGeom prst="line">
            <a:avLst/>
          </a:prstGeom>
          <a:noFill/>
          <a:ln w="31750" cap="flat" cmpd="sng" algn="ctr">
            <a:solidFill>
              <a:srgbClr val="FFFF00"/>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p:cNvSpPr/>
          <p:nvPr/>
        </p:nvSpPr>
        <p:spPr bwMode="auto">
          <a:xfrm>
            <a:off x="6705600" y="4038600"/>
            <a:ext cx="1295400" cy="381000"/>
          </a:xfrm>
          <a:prstGeom prst="rect">
            <a:avLst/>
          </a:prstGeom>
          <a:noFill/>
          <a:ln w="31750" cap="flat" cmpd="sng" algn="ctr">
            <a:solidFill>
              <a:srgbClr val="FFFF00"/>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p:txBody>
      </p:sp>
      <p:sp>
        <p:nvSpPr>
          <p:cNvPr id="12" name="Rectangle 11"/>
          <p:cNvSpPr/>
          <p:nvPr/>
        </p:nvSpPr>
        <p:spPr bwMode="auto">
          <a:xfrm>
            <a:off x="3048000" y="4038600"/>
            <a:ext cx="1524000" cy="381000"/>
          </a:xfrm>
          <a:prstGeom prst="rect">
            <a:avLst/>
          </a:prstGeom>
          <a:noFill/>
          <a:ln w="31750" cap="flat" cmpd="sng" algn="ctr">
            <a:solidFill>
              <a:srgbClr val="FFFF00"/>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p:txBody>
      </p:sp>
      <p:sp>
        <p:nvSpPr>
          <p:cNvPr id="13" name="Rectangle 12"/>
          <p:cNvSpPr/>
          <p:nvPr/>
        </p:nvSpPr>
        <p:spPr bwMode="auto">
          <a:xfrm>
            <a:off x="914400" y="4800600"/>
            <a:ext cx="2743200" cy="381000"/>
          </a:xfrm>
          <a:prstGeom prst="rect">
            <a:avLst/>
          </a:prstGeom>
          <a:noFill/>
          <a:ln w="31750" cap="flat" cmpd="sng" algn="ctr">
            <a:solidFill>
              <a:srgbClr val="FFFF00"/>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3274949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1000"/>
                                        <p:tgtEl>
                                          <p:spTgt spid="34819">
                                            <p:txEl>
                                              <p:pRg st="0" end="0"/>
                                            </p:txEl>
                                          </p:spTgt>
                                        </p:tgtEl>
                                      </p:cBhvr>
                                    </p:animEffect>
                                    <p:anim calcmode="lin" valueType="num">
                                      <p:cBhvr>
                                        <p:cTn id="8" dur="10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819">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9" presetClass="entr" presetSubtype="10" fill="hold" grpId="0" nodeType="afterEffect">
                                  <p:stCondLst>
                                    <p:cond delay="0"/>
                                  </p:stCondLst>
                                  <p:childTnLst>
                                    <p:set>
                                      <p:cBhvr>
                                        <p:cTn id="12" dur="1" fill="hold">
                                          <p:stCondLst>
                                            <p:cond delay="0"/>
                                          </p:stCondLst>
                                        </p:cTn>
                                        <p:tgtEl>
                                          <p:spTgt spid="34821"/>
                                        </p:tgtEl>
                                        <p:attrNameLst>
                                          <p:attrName>style.visibility</p:attrName>
                                        </p:attrNameLst>
                                      </p:cBhvr>
                                      <p:to>
                                        <p:strVal val="visible"/>
                                      </p:to>
                                    </p:set>
                                    <p:anim calcmode="lin" valueType="num">
                                      <p:cBhvr>
                                        <p:cTn id="13" dur="5000" fill="hold"/>
                                        <p:tgtEl>
                                          <p:spTgt spid="34821"/>
                                        </p:tgtEl>
                                        <p:attrNameLst>
                                          <p:attrName>ppt_w</p:attrName>
                                        </p:attrNameLst>
                                      </p:cBhvr>
                                      <p:tavLst>
                                        <p:tav tm="0" fmla="#ppt_w*sin(2.5*pi*$)">
                                          <p:val>
                                            <p:fltVal val="0"/>
                                          </p:val>
                                        </p:tav>
                                        <p:tav tm="100000">
                                          <p:val>
                                            <p:fltVal val="1"/>
                                          </p:val>
                                        </p:tav>
                                      </p:tavLst>
                                    </p:anim>
                                    <p:anim calcmode="lin" valueType="num">
                                      <p:cBhvr>
                                        <p:cTn id="14" dur="5000" fill="hold"/>
                                        <p:tgtEl>
                                          <p:spTgt spid="34821"/>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4819">
                                            <p:txEl>
                                              <p:pRg st="1" end="1"/>
                                            </p:txEl>
                                          </p:spTgt>
                                        </p:tgtEl>
                                        <p:attrNameLst>
                                          <p:attrName>style.visibility</p:attrName>
                                        </p:attrNameLst>
                                      </p:cBhvr>
                                      <p:to>
                                        <p:strVal val="visible"/>
                                      </p:to>
                                    </p:set>
                                    <p:animEffect transition="in" filter="fade">
                                      <p:cBhvr>
                                        <p:cTn id="19" dur="1000"/>
                                        <p:tgtEl>
                                          <p:spTgt spid="34819">
                                            <p:txEl>
                                              <p:pRg st="1" end="1"/>
                                            </p:txEl>
                                          </p:spTgt>
                                        </p:tgtEl>
                                      </p:cBhvr>
                                    </p:animEffect>
                                    <p:anim calcmode="lin" valueType="num">
                                      <p:cBhvr>
                                        <p:cTn id="20" dur="10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4819">
                                            <p:txEl>
                                              <p:pRg st="1" end="1"/>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000"/>
                            </p:stCondLst>
                            <p:childTnLst>
                              <p:par>
                                <p:cTn id="23" presetID="2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2000"/>
                                        <p:tgtEl>
                                          <p:spTgt spid="12"/>
                                        </p:tgtEl>
                                      </p:cBhvr>
                                    </p:animEffect>
                                  </p:childTnLst>
                                </p:cTn>
                              </p:par>
                              <p:par>
                                <p:cTn id="32" presetID="21" presetClass="entr" presetSubtype="2"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heel(2)">
                                      <p:cBhvr>
                                        <p:cTn id="3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P spid="34821" grpId="0" uiExpand="1" animBg="1"/>
      <p:bldP spid="6"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0D37BE1A-A745-490E-80EC-64370EEC4D11}" type="slidenum">
              <a:rPr lang="en-US" altLang="en-US" sz="1400">
                <a:solidFill>
                  <a:srgbClr val="FFFFFF"/>
                </a:solidFill>
              </a:rPr>
              <a:pPr eaLnBrk="1" hangingPunct="1"/>
              <a:t>23</a:t>
            </a:fld>
            <a:endParaRPr lang="en-US" altLang="en-US" sz="1400">
              <a:solidFill>
                <a:srgbClr val="FFFFFF"/>
              </a:solidFill>
            </a:endParaRPr>
          </a:p>
        </p:txBody>
      </p:sp>
      <p:sp>
        <p:nvSpPr>
          <p:cNvPr id="29699" name="Rectangle 3"/>
          <p:cNvSpPr>
            <a:spLocks noGrp="1" noChangeArrowheads="1"/>
          </p:cNvSpPr>
          <p:nvPr>
            <p:ph type="body" idx="1"/>
          </p:nvPr>
        </p:nvSpPr>
        <p:spPr/>
        <p:txBody>
          <a:bodyPr/>
          <a:lstStyle/>
          <a:p>
            <a:pPr eaLnBrk="1" hangingPunct="1"/>
            <a:r>
              <a:rPr lang="en-US" altLang="en-US" dirty="0" smtClean="0"/>
              <a:t>Ezekiel 32:2, “Son of man, take up a lamentation for Pharaoh king of Egypt, and say to him:  you are like a young lion among the nations, and you are like a monster in the seas, </a:t>
            </a:r>
            <a:r>
              <a:rPr lang="en-US" altLang="en-US" dirty="0" smtClean="0">
                <a:solidFill>
                  <a:srgbClr val="FFFF00"/>
                </a:solidFill>
              </a:rPr>
              <a:t>bursting</a:t>
            </a:r>
            <a:r>
              <a:rPr lang="en-US" altLang="en-US" dirty="0" smtClean="0"/>
              <a:t> forth in your rivers, </a:t>
            </a:r>
            <a:r>
              <a:rPr lang="en-US" altLang="en-US" dirty="0" smtClean="0">
                <a:solidFill>
                  <a:srgbClr val="FFFF00"/>
                </a:solidFill>
              </a:rPr>
              <a:t>troubling</a:t>
            </a:r>
            <a:r>
              <a:rPr lang="en-US" altLang="en-US" dirty="0" smtClean="0"/>
              <a:t> the waters with your feet, and </a:t>
            </a:r>
            <a:r>
              <a:rPr lang="en-US" altLang="en-US" dirty="0" smtClean="0">
                <a:solidFill>
                  <a:srgbClr val="FFFF00"/>
                </a:solidFill>
              </a:rPr>
              <a:t>fouling</a:t>
            </a:r>
            <a:r>
              <a:rPr lang="en-US" altLang="en-US" dirty="0" smtClean="0"/>
              <a:t> their rivers”</a:t>
            </a:r>
          </a:p>
        </p:txBody>
      </p:sp>
      <p:sp>
        <p:nvSpPr>
          <p:cNvPr id="29700" name="Rectangle 4"/>
          <p:cNvSpPr>
            <a:spLocks noGrp="1" noChangeArrowheads="1"/>
          </p:cNvSpPr>
          <p:nvPr>
            <p:ph type="title"/>
          </p:nvPr>
        </p:nvSpPr>
        <p:spPr>
          <a:noFill/>
        </p:spPr>
        <p:txBody>
          <a:bodyPr/>
          <a:lstStyle/>
          <a:p>
            <a:pPr eaLnBrk="1" hangingPunct="1"/>
            <a:r>
              <a:rPr lang="en-US" altLang="en-US" smtClean="0"/>
              <a:t>Hebrew </a:t>
            </a:r>
            <a:r>
              <a:rPr lang="en-US" altLang="en-US" i="1" smtClean="0"/>
              <a:t>“TANNIYN”</a:t>
            </a:r>
          </a:p>
        </p:txBody>
      </p:sp>
      <p:grpSp>
        <p:nvGrpSpPr>
          <p:cNvPr id="36876" name="Group 12"/>
          <p:cNvGrpSpPr>
            <a:grpSpLocks/>
          </p:cNvGrpSpPr>
          <p:nvPr/>
        </p:nvGrpSpPr>
        <p:grpSpPr bwMode="auto">
          <a:xfrm>
            <a:off x="685800" y="3643313"/>
            <a:ext cx="4038600" cy="1081087"/>
            <a:chOff x="432" y="2295"/>
            <a:chExt cx="2544" cy="681"/>
          </a:xfrm>
        </p:grpSpPr>
        <p:sp>
          <p:nvSpPr>
            <p:cNvPr id="29702" name="Oval 5"/>
            <p:cNvSpPr>
              <a:spLocks noChangeArrowheads="1"/>
            </p:cNvSpPr>
            <p:nvPr/>
          </p:nvSpPr>
          <p:spPr bwMode="auto">
            <a:xfrm>
              <a:off x="432" y="2295"/>
              <a:ext cx="1152" cy="288"/>
            </a:xfrm>
            <a:prstGeom prst="ellipse">
              <a:avLst/>
            </a:prstGeom>
            <a:noFill/>
            <a:ln w="31750">
              <a:solidFill>
                <a:srgbClr val="FFFF00"/>
              </a:solidFill>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0"/>
                </a:spcBef>
                <a:spcAft>
                  <a:spcPct val="0"/>
                </a:spcAft>
              </a:pPr>
              <a:endParaRPr lang="en-US" altLang="en-US" smtClean="0">
                <a:solidFill>
                  <a:srgbClr val="FFFFFF"/>
                </a:solidFill>
              </a:endParaRPr>
            </a:p>
          </p:txBody>
        </p:sp>
        <p:sp>
          <p:nvSpPr>
            <p:cNvPr id="29703" name="Line 6"/>
            <p:cNvSpPr>
              <a:spLocks noChangeShapeType="1"/>
            </p:cNvSpPr>
            <p:nvPr/>
          </p:nvSpPr>
          <p:spPr bwMode="auto">
            <a:xfrm>
              <a:off x="1550" y="2486"/>
              <a:ext cx="1426" cy="48"/>
            </a:xfrm>
            <a:prstGeom prst="line">
              <a:avLst/>
            </a:prstGeom>
            <a:noFill/>
            <a:ln w="31750">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FFFFFF"/>
                </a:solidFill>
                <a:latin typeface="Arial" charset="0"/>
              </a:endParaRPr>
            </a:p>
          </p:txBody>
        </p:sp>
        <p:sp>
          <p:nvSpPr>
            <p:cNvPr id="29704" name="Line 7"/>
            <p:cNvSpPr>
              <a:spLocks noChangeShapeType="1"/>
            </p:cNvSpPr>
            <p:nvPr/>
          </p:nvSpPr>
          <p:spPr bwMode="auto">
            <a:xfrm>
              <a:off x="1536" y="2496"/>
              <a:ext cx="432" cy="192"/>
            </a:xfrm>
            <a:prstGeom prst="line">
              <a:avLst/>
            </a:prstGeom>
            <a:noFill/>
            <a:ln w="31750">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FFFFFF"/>
                </a:solidFill>
                <a:latin typeface="Arial" charset="0"/>
              </a:endParaRPr>
            </a:p>
          </p:txBody>
        </p:sp>
        <p:sp>
          <p:nvSpPr>
            <p:cNvPr id="29705" name="Line 8"/>
            <p:cNvSpPr>
              <a:spLocks noChangeShapeType="1"/>
            </p:cNvSpPr>
            <p:nvPr/>
          </p:nvSpPr>
          <p:spPr bwMode="auto">
            <a:xfrm>
              <a:off x="1536" y="2496"/>
              <a:ext cx="720" cy="480"/>
            </a:xfrm>
            <a:prstGeom prst="line">
              <a:avLst/>
            </a:prstGeom>
            <a:noFill/>
            <a:ln w="31750">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FFFFFF"/>
                </a:solidFill>
                <a:latin typeface="Arial" charset="0"/>
              </a:endParaRPr>
            </a:p>
          </p:txBody>
        </p:sp>
      </p:grpSp>
    </p:spTree>
    <p:extLst>
      <p:ext uri="{BB962C8B-B14F-4D97-AF65-F5344CB8AC3E}">
        <p14:creationId xmlns:p14="http://schemas.microsoft.com/office/powerpoint/2010/main" val="3979149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6876"/>
                                        </p:tgtEl>
                                        <p:attrNameLst>
                                          <p:attrName>style.visibility</p:attrName>
                                        </p:attrNameLst>
                                      </p:cBhvr>
                                      <p:to>
                                        <p:strVal val="visible"/>
                                      </p:to>
                                    </p:set>
                                    <p:animEffect transition="in" filter="wipe(left)">
                                      <p:cBhvr>
                                        <p:cTn id="7" dur="500"/>
                                        <p:tgtEl>
                                          <p:spTgt spid="36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r>
              <a:rPr lang="en-US" sz="4800" i="1" dirty="0">
                <a:solidFill>
                  <a:schemeClr val="bg2">
                    <a:lumMod val="40000"/>
                    <a:lumOff val="60000"/>
                  </a:schemeClr>
                </a:solidFill>
              </a:rPr>
              <a:t>“Dragons”</a:t>
            </a:r>
            <a:r>
              <a:rPr lang="en-US" sz="4800" dirty="0">
                <a:solidFill>
                  <a:schemeClr val="bg2">
                    <a:lumMod val="40000"/>
                    <a:lumOff val="60000"/>
                  </a:schemeClr>
                </a:solidFill>
              </a:rPr>
              <a:t> </a:t>
            </a:r>
            <a:r>
              <a:rPr lang="en-US" sz="4000" dirty="0"/>
              <a:t/>
            </a:r>
            <a:br>
              <a:rPr lang="en-US" sz="4000" dirty="0"/>
            </a:br>
            <a:r>
              <a:rPr lang="en-US" sz="4000" dirty="0"/>
              <a:t>Myth Or Real?</a:t>
            </a:r>
            <a:endParaRPr lang="en-US" sz="4000" i="1" dirty="0"/>
          </a:p>
        </p:txBody>
      </p:sp>
      <p:sp>
        <p:nvSpPr>
          <p:cNvPr id="35843" name="Rectangle 3"/>
          <p:cNvSpPr>
            <a:spLocks noGrp="1" noChangeArrowheads="1"/>
          </p:cNvSpPr>
          <p:nvPr>
            <p:ph idx="1"/>
          </p:nvPr>
        </p:nvSpPr>
        <p:spPr>
          <a:xfrm>
            <a:off x="685800" y="1981200"/>
            <a:ext cx="7848600" cy="4267200"/>
          </a:xfrm>
        </p:spPr>
        <p:style>
          <a:lnRef idx="0">
            <a:schemeClr val="accent1"/>
          </a:lnRef>
          <a:fillRef idx="3">
            <a:schemeClr val="accent1"/>
          </a:fillRef>
          <a:effectRef idx="3">
            <a:schemeClr val="accent1"/>
          </a:effectRef>
          <a:fontRef idx="minor">
            <a:schemeClr val="lt1"/>
          </a:fontRef>
        </p:style>
        <p:txBody>
          <a:bodyPr>
            <a:normAutofit fontScale="92500"/>
          </a:bodyPr>
          <a:lstStyle/>
          <a:p>
            <a:pPr marL="0" indent="0">
              <a:buNone/>
            </a:pPr>
            <a:r>
              <a:rPr lang="en-US" sz="3200" dirty="0" smtClean="0"/>
              <a:t>“</a:t>
            </a:r>
            <a:r>
              <a:rPr lang="en-US" sz="3200" dirty="0"/>
              <a:t>The frequent references to dragons in the Bible, as well as in early records and traditions of most of the nations of antiquity, certainly cannot be shrugged off as mere fairy tales. Most probably they represent memories of dinosaurs handed down by tribal ancestors who encountered them before they </a:t>
            </a:r>
            <a:r>
              <a:rPr lang="en-US" sz="3200" dirty="0" smtClean="0"/>
              <a:t>became extinct”</a:t>
            </a:r>
          </a:p>
          <a:p>
            <a:pPr marL="0" indent="0">
              <a:buNone/>
            </a:pPr>
            <a:r>
              <a:rPr lang="en-US" sz="2800" dirty="0" smtClean="0"/>
              <a:t>(</a:t>
            </a:r>
            <a:r>
              <a:rPr lang="en-US" sz="2800" dirty="0"/>
              <a:t>Henry Morris, </a:t>
            </a:r>
            <a:r>
              <a:rPr lang="en-US" sz="2800" i="1" dirty="0"/>
              <a:t>The Genesis Record, </a:t>
            </a:r>
            <a:r>
              <a:rPr lang="en-US" sz="2800" dirty="0"/>
              <a:t>p. 69)</a:t>
            </a:r>
            <a:endParaRPr lang="en-US" sz="3200" dirty="0"/>
          </a:p>
        </p:txBody>
      </p:sp>
    </p:spTree>
    <p:extLst>
      <p:ext uri="{BB962C8B-B14F-4D97-AF65-F5344CB8AC3E}">
        <p14:creationId xmlns:p14="http://schemas.microsoft.com/office/powerpoint/2010/main" val="17301092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Lesson 1</a:t>
            </a:r>
            <a:endParaRPr lang="en-US"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US" dirty="0" smtClean="0">
                <a:latin typeface="Calibri" panose="020F0502020204030204" pitchFamily="34" charset="0"/>
              </a:rPr>
              <a:t>There are many reasons why preachers ought to address dinosaurs</a:t>
            </a:r>
          </a:p>
          <a:p>
            <a:r>
              <a:rPr lang="en-US" dirty="0" smtClean="0">
                <a:latin typeface="Calibri" panose="020F0502020204030204" pitchFamily="34" charset="0"/>
              </a:rPr>
              <a:t>There is a strong connection between “dinosaurs” and “dragons”</a:t>
            </a:r>
          </a:p>
          <a:p>
            <a:pPr lvl="1"/>
            <a:r>
              <a:rPr lang="en-US" sz="2000" b="1" dirty="0" smtClean="0">
                <a:latin typeface="Calibri" panose="020F0502020204030204" pitchFamily="34" charset="0"/>
              </a:rPr>
              <a:t>“Dinosaur” </a:t>
            </a:r>
            <a:r>
              <a:rPr lang="en-US" sz="2000" dirty="0" smtClean="0">
                <a:latin typeface="Calibri" panose="020F0502020204030204" pitchFamily="34" charset="0"/>
              </a:rPr>
              <a:t>is a modern term which likely crossovers with many kinds of </a:t>
            </a:r>
            <a:r>
              <a:rPr lang="en-US" sz="2000" dirty="0" smtClean="0">
                <a:latin typeface="Calibri" panose="020F0502020204030204" pitchFamily="34" charset="0"/>
              </a:rPr>
              <a:t>animals referred to </a:t>
            </a:r>
            <a:r>
              <a:rPr lang="en-US" sz="2000" dirty="0" smtClean="0">
                <a:latin typeface="Calibri" panose="020F0502020204030204" pitchFamily="34" charset="0"/>
              </a:rPr>
              <a:t>in previous years as “</a:t>
            </a:r>
            <a:r>
              <a:rPr lang="en-US" sz="2000" dirty="0" smtClean="0">
                <a:latin typeface="Calibri" panose="020F0502020204030204" pitchFamily="34" charset="0"/>
              </a:rPr>
              <a:t>dragons”</a:t>
            </a:r>
            <a:endParaRPr lang="en-US" sz="2000" dirty="0" smtClean="0">
              <a:latin typeface="Calibri" panose="020F0502020204030204" pitchFamily="34" charset="0"/>
            </a:endParaRPr>
          </a:p>
          <a:p>
            <a:r>
              <a:rPr lang="en-US" dirty="0" smtClean="0">
                <a:latin typeface="Calibri" panose="020F0502020204030204" pitchFamily="34" charset="0"/>
              </a:rPr>
              <a:t>Many men have written about interactions with dragons</a:t>
            </a:r>
          </a:p>
          <a:p>
            <a:r>
              <a:rPr lang="en-US" dirty="0" smtClean="0">
                <a:latin typeface="Calibri" panose="020F0502020204030204" pitchFamily="34" charset="0"/>
              </a:rPr>
              <a:t>A dinosaur fossil discovered in 2003 looks </a:t>
            </a:r>
            <a:r>
              <a:rPr lang="en-US" dirty="0" smtClean="0">
                <a:latin typeface="Calibri" panose="020F0502020204030204" pitchFamily="34" charset="0"/>
              </a:rPr>
              <a:t>dragon like </a:t>
            </a:r>
            <a:r>
              <a:rPr lang="en-US" dirty="0" smtClean="0">
                <a:latin typeface="Calibri" panose="020F0502020204030204" pitchFamily="34" charset="0"/>
              </a:rPr>
              <a:t>and is </a:t>
            </a:r>
            <a:r>
              <a:rPr lang="en-US" dirty="0" smtClean="0">
                <a:latin typeface="Calibri" panose="020F0502020204030204" pitchFamily="34" charset="0"/>
              </a:rPr>
              <a:t>even so </a:t>
            </a:r>
            <a:r>
              <a:rPr lang="en-US" dirty="0" smtClean="0">
                <a:latin typeface="Calibri" panose="020F0502020204030204" pitchFamily="34" charset="0"/>
              </a:rPr>
              <a:t>named</a:t>
            </a:r>
          </a:p>
          <a:p>
            <a:r>
              <a:rPr lang="en-US" dirty="0" smtClean="0">
                <a:latin typeface="Calibri" panose="020F0502020204030204" pitchFamily="34" charset="0"/>
              </a:rPr>
              <a:t>The bible speaks on dragons as well as other kinds of magnificent creatures </a:t>
            </a:r>
            <a:r>
              <a:rPr lang="en-US" dirty="0" smtClean="0">
                <a:latin typeface="Calibri" panose="020F0502020204030204" pitchFamily="34" charset="0"/>
              </a:rPr>
              <a:t>with the </a:t>
            </a:r>
            <a:r>
              <a:rPr lang="en-US" dirty="0" smtClean="0">
                <a:latin typeface="Calibri" panose="020F0502020204030204" pitchFamily="34" charset="0"/>
              </a:rPr>
              <a:t>Hebrew word “</a:t>
            </a:r>
            <a:r>
              <a:rPr lang="en-US" dirty="0" err="1">
                <a:latin typeface="Calibri" panose="020F0502020204030204" pitchFamily="34" charset="0"/>
              </a:rPr>
              <a:t>t</a:t>
            </a:r>
            <a:r>
              <a:rPr lang="en-US" dirty="0" err="1" smtClean="0">
                <a:latin typeface="Calibri" panose="020F0502020204030204" pitchFamily="34" charset="0"/>
              </a:rPr>
              <a:t>anniyn</a:t>
            </a:r>
            <a:r>
              <a:rPr lang="en-US" dirty="0" smtClean="0">
                <a:latin typeface="Calibri" panose="020F0502020204030204" pitchFamily="34" charset="0"/>
              </a:rPr>
              <a:t>”</a:t>
            </a:r>
          </a:p>
          <a:p>
            <a:r>
              <a:rPr lang="en-US" dirty="0" smtClean="0">
                <a:latin typeface="Calibri" panose="020F0502020204030204" pitchFamily="34" charset="0"/>
              </a:rPr>
              <a:t>Leviathan was a </a:t>
            </a:r>
            <a:r>
              <a:rPr lang="en-US" dirty="0" err="1" smtClean="0">
                <a:latin typeface="Calibri" panose="020F0502020204030204" pitchFamily="34" charset="0"/>
              </a:rPr>
              <a:t>tanniyn</a:t>
            </a:r>
            <a:endParaRPr lang="en-US" dirty="0" smtClean="0">
              <a:latin typeface="Calibri" panose="020F0502020204030204" pitchFamily="34" charset="0"/>
            </a:endParaRPr>
          </a:p>
        </p:txBody>
      </p:sp>
    </p:spTree>
    <p:extLst>
      <p:ext uri="{BB962C8B-B14F-4D97-AF65-F5344CB8AC3E}">
        <p14:creationId xmlns:p14="http://schemas.microsoft.com/office/powerpoint/2010/main" val="116284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Job 40:15-17</a:t>
            </a:r>
            <a:endParaRPr lang="en-US" sz="6000" dirty="0"/>
          </a:p>
        </p:txBody>
      </p:sp>
      <p:sp>
        <p:nvSpPr>
          <p:cNvPr id="3" name="Content Placeholder 2"/>
          <p:cNvSpPr>
            <a:spLocks noGrp="1"/>
          </p:cNvSpPr>
          <p:nvPr>
            <p:ph idx="1"/>
          </p:nvPr>
        </p:nvSpPr>
        <p:spPr/>
        <p:txBody>
          <a:bodyPr>
            <a:normAutofit/>
          </a:bodyPr>
          <a:lstStyle/>
          <a:p>
            <a:pPr marL="0" indent="0">
              <a:buNone/>
            </a:pPr>
            <a:r>
              <a:rPr lang="en-US" sz="3200" dirty="0" smtClean="0"/>
              <a:t>15  </a:t>
            </a:r>
            <a:r>
              <a:rPr lang="en-US" sz="3200" dirty="0"/>
              <a:t>"</a:t>
            </a:r>
            <a:r>
              <a:rPr lang="en-US" sz="3200" dirty="0">
                <a:solidFill>
                  <a:srgbClr val="FFFF00"/>
                </a:solidFill>
              </a:rPr>
              <a:t>Look now at the behemoth</a:t>
            </a:r>
            <a:r>
              <a:rPr lang="en-US" sz="3200" dirty="0"/>
              <a:t>, which I made along with you; He eats grass like an ox.</a:t>
            </a:r>
          </a:p>
          <a:p>
            <a:pPr marL="0" indent="0">
              <a:buNone/>
            </a:pPr>
            <a:r>
              <a:rPr lang="en-US" sz="3200" dirty="0"/>
              <a:t>16  See now, his strength is in his hips, And his power is in his stomach muscles.</a:t>
            </a:r>
          </a:p>
          <a:p>
            <a:pPr marL="0" indent="0">
              <a:buNone/>
            </a:pPr>
            <a:r>
              <a:rPr lang="en-US" sz="3200" dirty="0"/>
              <a:t>17  He moves his tail like a cedar; The sinews of his thighs are tightly knit.</a:t>
            </a:r>
          </a:p>
          <a:p>
            <a:pPr marL="0" indent="0">
              <a:buNone/>
            </a:pPr>
            <a:endParaRPr lang="en-US" sz="3200" dirty="0"/>
          </a:p>
        </p:txBody>
      </p:sp>
    </p:spTree>
    <p:extLst>
      <p:ext uri="{BB962C8B-B14F-4D97-AF65-F5344CB8AC3E}">
        <p14:creationId xmlns:p14="http://schemas.microsoft.com/office/powerpoint/2010/main" val="21982125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God Says To “Behold”</a:t>
            </a:r>
            <a:endParaRPr lang="en-US" dirty="0"/>
          </a:p>
        </p:txBody>
      </p:sp>
      <p:sp>
        <p:nvSpPr>
          <p:cNvPr id="3" name="Content Placeholder 2"/>
          <p:cNvSpPr>
            <a:spLocks noGrp="1"/>
          </p:cNvSpPr>
          <p:nvPr>
            <p:ph idx="1"/>
          </p:nvPr>
        </p:nvSpPr>
        <p:spPr/>
        <p:txBody>
          <a:bodyPr>
            <a:normAutofit/>
          </a:bodyPr>
          <a:lstStyle/>
          <a:p>
            <a:r>
              <a:rPr lang="en-US" sz="3200" dirty="0" smtClean="0"/>
              <a:t>We need to see what He wanted man to see</a:t>
            </a:r>
          </a:p>
          <a:p>
            <a:r>
              <a:rPr lang="en-US" sz="3200" dirty="0" smtClean="0"/>
              <a:t>We need to ask why or what is the purpose of looking at it</a:t>
            </a:r>
          </a:p>
          <a:p>
            <a:pPr marL="0" indent="0">
              <a:buNone/>
            </a:pPr>
            <a:r>
              <a:rPr lang="en-US" sz="3200" dirty="0" smtClean="0"/>
              <a:t/>
            </a:r>
            <a:br>
              <a:rPr lang="en-US" sz="3200" dirty="0" smtClean="0"/>
            </a:br>
            <a:r>
              <a:rPr lang="en-US" sz="3200" dirty="0" smtClean="0"/>
              <a:t>In part 2 of this series we will look at the context that surrounds Behemoth and Leviathan!</a:t>
            </a:r>
          </a:p>
        </p:txBody>
      </p:sp>
    </p:spTree>
    <p:extLst>
      <p:ext uri="{BB962C8B-B14F-4D97-AF65-F5344CB8AC3E}">
        <p14:creationId xmlns:p14="http://schemas.microsoft.com/office/powerpoint/2010/main" val="1397616264"/>
      </p:ext>
    </p:extLst>
  </p:cSld>
  <p:clrMapOvr>
    <a:overrideClrMapping bg1="dk1" tx1="lt1" bg2="dk2" tx2="lt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You?</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Behold the goodness and severity of God (Rom. 11:22)</a:t>
            </a:r>
          </a:p>
          <a:p>
            <a:r>
              <a:rPr lang="en-US" sz="2800" dirty="0" smtClean="0"/>
              <a:t>Behold the virgin with child (Matt. 1:23)</a:t>
            </a:r>
          </a:p>
          <a:p>
            <a:r>
              <a:rPr lang="en-US" sz="2800" dirty="0" smtClean="0"/>
              <a:t>Behold the Lamb of God who takes away the sin of the world (John 1:29)</a:t>
            </a:r>
          </a:p>
          <a:p>
            <a:r>
              <a:rPr lang="en-US" sz="2800" dirty="0" smtClean="0"/>
              <a:t>Behold the Lion of the tribe of Judah (Rev. 5:5)</a:t>
            </a:r>
          </a:p>
          <a:p>
            <a:r>
              <a:rPr lang="en-US" sz="2800" dirty="0" smtClean="0"/>
              <a:t>Behold the Lord comes with ten thousands of His saints to execute judgment on all (Jude 14, 15)</a:t>
            </a:r>
          </a:p>
          <a:p>
            <a:r>
              <a:rPr lang="en-US" sz="2800" dirty="0" smtClean="0"/>
              <a:t>Behold the tabernacle of God is with men, and He will dwell with them (Rev. 21:3)</a:t>
            </a:r>
            <a:endParaRPr lang="en-US" sz="2800" dirty="0"/>
          </a:p>
        </p:txBody>
      </p:sp>
    </p:spTree>
    <p:extLst>
      <p:ext uri="{BB962C8B-B14F-4D97-AF65-F5344CB8AC3E}">
        <p14:creationId xmlns:p14="http://schemas.microsoft.com/office/powerpoint/2010/main" val="34827368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Get Into The Tabernacle of God </a:t>
            </a:r>
            <a:r>
              <a:rPr lang="en-US" sz="4400" dirty="0" smtClean="0"/>
              <a:t>Today By Obeying The Gospel!</a:t>
            </a:r>
            <a:endParaRPr lang="en-US" sz="4400" dirty="0"/>
          </a:p>
        </p:txBody>
      </p:sp>
      <p:sp>
        <p:nvSpPr>
          <p:cNvPr id="3" name="Content Placeholder 2"/>
          <p:cNvSpPr>
            <a:spLocks noGrp="1"/>
          </p:cNvSpPr>
          <p:nvPr>
            <p:ph idx="1"/>
          </p:nvPr>
        </p:nvSpPr>
        <p:spPr>
          <a:xfrm>
            <a:off x="457200" y="1905000"/>
            <a:ext cx="8229600" cy="4191000"/>
          </a:xfrm>
          <a:ln>
            <a:solidFill>
              <a:schemeClr val="tx1"/>
            </a:solidFill>
          </a:ln>
        </p:spPr>
        <p:style>
          <a:lnRef idx="1">
            <a:schemeClr val="accent1"/>
          </a:lnRef>
          <a:fillRef idx="3">
            <a:schemeClr val="accent1"/>
          </a:fillRef>
          <a:effectRef idx="2">
            <a:schemeClr val="accent1"/>
          </a:effectRef>
          <a:fontRef idx="minor">
            <a:schemeClr val="lt1"/>
          </a:fontRef>
        </p:style>
        <p:txBody>
          <a:bodyPr>
            <a:normAutofit/>
          </a:bodyPr>
          <a:lstStyle/>
          <a:p>
            <a:pPr marL="0" indent="0">
              <a:buNone/>
            </a:pPr>
            <a:r>
              <a:rPr lang="en-US" sz="3200" dirty="0" smtClean="0"/>
              <a:t>“Repent</a:t>
            </a:r>
            <a:r>
              <a:rPr lang="en-US" sz="3200" dirty="0"/>
              <a:t>, and let every one of you be baptized in the name of Jesus Christ for the remission of </a:t>
            </a:r>
            <a:r>
              <a:rPr lang="en-US" sz="3200" dirty="0" smtClean="0"/>
              <a:t>sins…Then </a:t>
            </a:r>
            <a:r>
              <a:rPr lang="en-US" sz="3200" dirty="0"/>
              <a:t>those who gladly received his word were baptized; and that day about three thousand souls were added to them… And the Lord added to the church daily those who were being </a:t>
            </a:r>
            <a:r>
              <a:rPr lang="en-US" sz="3200" dirty="0" smtClean="0"/>
              <a:t>saved” </a:t>
            </a:r>
            <a:br>
              <a:rPr lang="en-US" sz="3200" dirty="0" smtClean="0"/>
            </a:br>
            <a:r>
              <a:rPr lang="en-US" sz="3200" dirty="0" smtClean="0"/>
              <a:t>(Acts 2:38, 41, 47)</a:t>
            </a:r>
            <a:endParaRPr lang="en-US" sz="3200" dirty="0"/>
          </a:p>
        </p:txBody>
      </p:sp>
    </p:spTree>
    <p:extLst>
      <p:ext uri="{BB962C8B-B14F-4D97-AF65-F5344CB8AC3E}">
        <p14:creationId xmlns:p14="http://schemas.microsoft.com/office/powerpoint/2010/main" val="33531951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9E1CE29A-8EEC-412C-A72A-75C33F3DA843}" type="slidenum">
              <a:rPr lang="en-US" altLang="en-US" sz="1400">
                <a:solidFill>
                  <a:srgbClr val="FFFFFF"/>
                </a:solidFill>
              </a:rPr>
              <a:pPr eaLnBrk="1" hangingPunct="1"/>
              <a:t>3</a:t>
            </a:fld>
            <a:endParaRPr lang="en-US" altLang="en-US" sz="1400">
              <a:solidFill>
                <a:srgbClr val="FFFFFF"/>
              </a:solidFill>
            </a:endParaRPr>
          </a:p>
        </p:txBody>
      </p:sp>
      <p:sp>
        <p:nvSpPr>
          <p:cNvPr id="7171" name="Rectangle 2"/>
          <p:cNvSpPr>
            <a:spLocks noGrp="1" noChangeArrowheads="1"/>
          </p:cNvSpPr>
          <p:nvPr>
            <p:ph type="title"/>
          </p:nvPr>
        </p:nvSpPr>
        <p:spPr/>
        <p:txBody>
          <a:bodyPr/>
          <a:lstStyle/>
          <a:p>
            <a:pPr eaLnBrk="1" hangingPunct="1"/>
            <a:r>
              <a:rPr lang="en-US" altLang="en-US" dirty="0" smtClean="0"/>
              <a:t>Why Preach On </a:t>
            </a:r>
            <a:r>
              <a:rPr lang="en-US" altLang="en-US" dirty="0" smtClean="0"/>
              <a:t>Evidences?</a:t>
            </a:r>
            <a:endParaRPr lang="en-US" altLang="en-US" dirty="0" smtClean="0"/>
          </a:p>
        </p:txBody>
      </p:sp>
      <p:sp>
        <p:nvSpPr>
          <p:cNvPr id="46083" name="Rectangle 3"/>
          <p:cNvSpPr>
            <a:spLocks noGrp="1" noChangeArrowheads="1"/>
          </p:cNvSpPr>
          <p:nvPr>
            <p:ph type="body" idx="1"/>
          </p:nvPr>
        </p:nvSpPr>
        <p:spPr/>
        <p:txBody>
          <a:bodyPr/>
          <a:lstStyle/>
          <a:p>
            <a:pPr eaLnBrk="1" hangingPunct="1">
              <a:lnSpc>
                <a:spcPct val="90000"/>
              </a:lnSpc>
            </a:pPr>
            <a:r>
              <a:rPr lang="en-US" altLang="en-US" sz="2800" i="1" dirty="0" smtClean="0"/>
              <a:t>“A survey at a university in Sydney, Australia, showed that approximately 80% of first year students at that institution ‘believe in a God who is there’. But ‘By their second year only 15% believe in God’. It is plain to see that this university has convinced these students that there in no God nor any need of God via the teaching of Secular Humanism, which is of course based upon evolution.”</a:t>
            </a:r>
          </a:p>
          <a:p>
            <a:pPr algn="r" eaLnBrk="1" hangingPunct="1">
              <a:lnSpc>
                <a:spcPct val="90000"/>
              </a:lnSpc>
              <a:buFontTx/>
              <a:buNone/>
            </a:pPr>
            <a:r>
              <a:rPr lang="en-US" altLang="en-US" sz="2800" i="1" dirty="0" smtClean="0"/>
              <a:t>(“The ‘Indoctrinator’,” </a:t>
            </a:r>
            <a:r>
              <a:rPr lang="en-US" altLang="en-US" sz="2800" dirty="0" smtClean="0"/>
              <a:t>Warwick Armstrong &amp; Jonathan </a:t>
            </a:r>
            <a:r>
              <a:rPr lang="en-US" altLang="en-US" sz="2800" dirty="0" err="1" smtClean="0"/>
              <a:t>Sarfati</a:t>
            </a:r>
            <a:r>
              <a:rPr lang="en-US" altLang="en-US" sz="2800" i="1" dirty="0" smtClean="0"/>
              <a:t>, </a:t>
            </a:r>
            <a:r>
              <a:rPr lang="en-US" altLang="en-US" sz="2800" i="1" dirty="0" smtClean="0">
                <a:hlinkClick r:id="rId2"/>
              </a:rPr>
              <a:t>www.answersingenesis.org</a:t>
            </a:r>
            <a:r>
              <a:rPr lang="en-US" altLang="en-US" sz="2800" i="1" dirty="0" smtClean="0"/>
              <a:t>)</a:t>
            </a:r>
          </a:p>
        </p:txBody>
      </p:sp>
    </p:spTree>
    <p:extLst>
      <p:ext uri="{BB962C8B-B14F-4D97-AF65-F5344CB8AC3E}">
        <p14:creationId xmlns:p14="http://schemas.microsoft.com/office/powerpoint/2010/main" val="38409927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wipe(up)">
                                      <p:cBhvr>
                                        <p:cTn id="7" dur="500"/>
                                        <p:tgtEl>
                                          <p:spTgt spid="46083">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animEffect transition="in" filter="wipe(up)">
                                      <p:cBhvr>
                                        <p:cTn id="11" dur="500"/>
                                        <p:tgtEl>
                                          <p:spTgt spid="4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Preach On This?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marL="514350" indent="-514350">
              <a:buFont typeface="+mj-lt"/>
              <a:buAutoNum type="arabicPeriod" startAt="3"/>
            </a:pPr>
            <a:r>
              <a:rPr lang="en-US" sz="3200" dirty="0" smtClean="0"/>
              <a:t>Because dinosaurian creatures displayed the creative  and awesome power of God to man</a:t>
            </a:r>
          </a:p>
          <a:p>
            <a:pPr marL="514350" indent="-514350">
              <a:buFont typeface="+mj-lt"/>
              <a:buAutoNum type="arabicPeriod" startAt="3"/>
            </a:pPr>
            <a:r>
              <a:rPr lang="en-US" sz="3200" dirty="0" smtClean="0"/>
              <a:t>Because even some brethren publish misleading information about dinosaurs, Behemoth, Leviathan, etc.</a:t>
            </a:r>
            <a:endParaRPr lang="en-US" sz="3200" dirty="0"/>
          </a:p>
        </p:txBody>
      </p:sp>
    </p:spTree>
    <p:extLst>
      <p:ext uri="{BB962C8B-B14F-4D97-AF65-F5344CB8AC3E}">
        <p14:creationId xmlns:p14="http://schemas.microsoft.com/office/powerpoint/2010/main" val="32347131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74638"/>
            <a:ext cx="3200400" cy="1477962"/>
          </a:xfrm>
        </p:spPr>
        <p:txBody>
          <a:bodyPr>
            <a:prstTxWarp prst="textCanDown">
              <a:avLst/>
            </a:prstTxWarp>
            <a:normAutofit fontScale="90000"/>
          </a:bodyPr>
          <a:lstStyle/>
          <a:p>
            <a:r>
              <a:rPr lang="en-US" sz="4800" spc="-150" dirty="0" smtClean="0"/>
              <a:t>DINO</a:t>
            </a:r>
            <a:br>
              <a:rPr lang="en-US" sz="4800" spc="-150" dirty="0" smtClean="0"/>
            </a:br>
            <a:r>
              <a:rPr lang="en-US" sz="4800" spc="-150" dirty="0" smtClean="0">
                <a:latin typeface="Arial Black" pitchFamily="34" charset="0"/>
              </a:rPr>
              <a:t>DELUSION</a:t>
            </a:r>
            <a:endParaRPr lang="en-US" sz="4800" spc="-150" dirty="0">
              <a:latin typeface="Arial Black" pitchFamily="34" charset="0"/>
            </a:endParaRPr>
          </a:p>
        </p:txBody>
      </p:sp>
      <p:sp>
        <p:nvSpPr>
          <p:cNvPr id="3" name="Content Placeholder 2"/>
          <p:cNvSpPr>
            <a:spLocks noGrp="1"/>
          </p:cNvSpPr>
          <p:nvPr>
            <p:ph idx="1"/>
          </p:nvPr>
        </p:nvSpPr>
        <p:spPr>
          <a:xfrm>
            <a:off x="762000" y="1828800"/>
            <a:ext cx="7924800" cy="5029200"/>
          </a:xfrm>
        </p:spPr>
        <p:txBody>
          <a:bodyPr>
            <a:normAutofit lnSpcReduction="10000"/>
          </a:bodyPr>
          <a:lstStyle/>
          <a:p>
            <a:pPr marL="0" indent="0">
              <a:buNone/>
            </a:pPr>
            <a:r>
              <a:rPr lang="en-US" sz="3200" dirty="0" smtClean="0"/>
              <a:t>“</a:t>
            </a:r>
            <a:r>
              <a:rPr lang="en-US" sz="3200" dirty="0"/>
              <a:t>We have not found any reliable evidence that man and dinosaurs lived at the same time. </a:t>
            </a:r>
            <a:r>
              <a:rPr lang="en-US" sz="3200" dirty="0" smtClean="0"/>
              <a:t>…First </a:t>
            </a:r>
            <a:r>
              <a:rPr lang="en-US" sz="3200" dirty="0"/>
              <a:t>of all the Bible does not talk about dinosaurs at all. Can you find dinosaurs </a:t>
            </a:r>
            <a:r>
              <a:rPr lang="en-US" sz="3200" dirty="0">
                <a:solidFill>
                  <a:srgbClr val="C00000"/>
                </a:solidFill>
              </a:rPr>
              <a:t>mentioned</a:t>
            </a:r>
            <a:r>
              <a:rPr lang="en-US" sz="3200" dirty="0"/>
              <a:t> in Genesis 1? No. The sixth day only talks about what we would call cattle and other mammal-type animals that the people of Moses' day lived </a:t>
            </a:r>
            <a:r>
              <a:rPr lang="en-US" sz="3200" dirty="0" smtClean="0"/>
              <a:t>with” </a:t>
            </a:r>
            <a:br>
              <a:rPr lang="en-US" sz="3200" dirty="0" smtClean="0"/>
            </a:br>
            <a:r>
              <a:rPr lang="en-US" dirty="0"/>
              <a:t/>
            </a:r>
            <a:br>
              <a:rPr lang="en-US" dirty="0"/>
            </a:br>
            <a:r>
              <a:rPr lang="en-US" sz="2000" dirty="0" smtClean="0">
                <a:solidFill>
                  <a:schemeClr val="tx1"/>
                </a:solidFill>
              </a:rPr>
              <a:t>(“A Talk With Your Children About Dinosaurs,” Carol and Hill Roberts, 1993)</a:t>
            </a:r>
            <a:endParaRPr lang="en-US" sz="20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304801"/>
            <a:ext cx="2362200" cy="14478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57200" y="3673257"/>
            <a:ext cx="8153400" cy="3108543"/>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800" dirty="0"/>
              <a:t>28  "The prophet who has a dream, let him tell a dream; And he who has My word, let him speak My word faithfully. What is the chaff to the wheat?" says the LORD.</a:t>
            </a:r>
          </a:p>
          <a:p>
            <a:r>
              <a:rPr lang="en-US" sz="2800" dirty="0"/>
              <a:t>29  "Is not My word like a fire?" says the LORD, "And like a hammer that breaks the rock in pieces</a:t>
            </a:r>
            <a:r>
              <a:rPr lang="en-US" sz="2800" dirty="0" smtClean="0"/>
              <a:t>? (Jer. 23:28, 29)</a:t>
            </a:r>
            <a:endParaRPr lang="en-US" sz="2800" dirty="0"/>
          </a:p>
        </p:txBody>
      </p:sp>
    </p:spTree>
    <p:extLst>
      <p:ext uri="{BB962C8B-B14F-4D97-AF65-F5344CB8AC3E}">
        <p14:creationId xmlns:p14="http://schemas.microsoft.com/office/powerpoint/2010/main" val="216550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C:\Users\Steven\AppData\Local\Microsoft\Windows\Temporary Internet Files\Content.IE5\MSJPQQ83\MC9000191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7900" y="152400"/>
            <a:ext cx="884931" cy="9724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Who Created Dinosaurs?</a:t>
            </a:r>
            <a:endParaRPr lang="en-US" dirty="0"/>
          </a:p>
        </p:txBody>
      </p:sp>
      <p:sp>
        <p:nvSpPr>
          <p:cNvPr id="3" name="Content Placeholder 2"/>
          <p:cNvSpPr>
            <a:spLocks noGrp="1"/>
          </p:cNvSpPr>
          <p:nvPr>
            <p:ph idx="1"/>
          </p:nvPr>
        </p:nvSpPr>
        <p:spPr>
          <a:xfrm>
            <a:off x="457200" y="1600200"/>
            <a:ext cx="8229600" cy="4800600"/>
          </a:xfrm>
        </p:spPr>
        <p:style>
          <a:lnRef idx="2">
            <a:schemeClr val="accent6"/>
          </a:lnRef>
          <a:fillRef idx="1">
            <a:schemeClr val="lt1"/>
          </a:fillRef>
          <a:effectRef idx="0">
            <a:schemeClr val="accent6"/>
          </a:effectRef>
          <a:fontRef idx="minor">
            <a:schemeClr val="dk1"/>
          </a:fontRef>
        </p:style>
        <p:txBody>
          <a:bodyPr>
            <a:normAutofit/>
          </a:bodyPr>
          <a:lstStyle/>
          <a:p>
            <a:r>
              <a:rPr lang="en-US" sz="3000" dirty="0"/>
              <a:t>“</a:t>
            </a:r>
            <a:r>
              <a:rPr lang="en-US" sz="3000" b="1" dirty="0">
                <a:solidFill>
                  <a:srgbClr val="C00000"/>
                </a:solidFill>
              </a:rPr>
              <a:t>For in six days </a:t>
            </a:r>
            <a:r>
              <a:rPr lang="en-US" sz="3000" dirty="0"/>
              <a:t>the LORD made the heavens and the earth, the sea, and </a:t>
            </a:r>
            <a:r>
              <a:rPr lang="en-US" sz="3000" b="1" dirty="0" smtClean="0">
                <a:solidFill>
                  <a:srgbClr val="C00000"/>
                </a:solidFill>
              </a:rPr>
              <a:t>ALL </a:t>
            </a:r>
            <a:r>
              <a:rPr lang="en-US" sz="3000" dirty="0" smtClean="0"/>
              <a:t>that </a:t>
            </a:r>
            <a:r>
              <a:rPr lang="en-US" sz="3000" dirty="0"/>
              <a:t>is in them, and rested the seventh day. Therefore the LORD blessed the Sabbath day and hallowed </a:t>
            </a:r>
            <a:r>
              <a:rPr lang="en-US" sz="3000" dirty="0" smtClean="0"/>
              <a:t>it” (Exodus 20:11)</a:t>
            </a:r>
          </a:p>
          <a:p>
            <a:r>
              <a:rPr lang="en-US" sz="3000" dirty="0"/>
              <a:t>“Happy is he </a:t>
            </a:r>
            <a:r>
              <a:rPr lang="en-US" sz="3000" dirty="0">
                <a:solidFill>
                  <a:srgbClr val="C00000"/>
                </a:solidFill>
              </a:rPr>
              <a:t>who</a:t>
            </a:r>
            <a:r>
              <a:rPr lang="en-US" sz="3000" dirty="0"/>
              <a:t> has the God of Jacob for his help, </a:t>
            </a:r>
            <a:r>
              <a:rPr lang="en-US" sz="3000" dirty="0">
                <a:solidFill>
                  <a:srgbClr val="C00000"/>
                </a:solidFill>
              </a:rPr>
              <a:t>Whose</a:t>
            </a:r>
            <a:r>
              <a:rPr lang="en-US" sz="3000" dirty="0"/>
              <a:t> hope is in the LORD his </a:t>
            </a:r>
            <a:r>
              <a:rPr lang="en-US" sz="3000" dirty="0" smtClean="0"/>
              <a:t>God, </a:t>
            </a:r>
            <a:r>
              <a:rPr lang="en-US" sz="3000" dirty="0" smtClean="0">
                <a:solidFill>
                  <a:srgbClr val="C00000"/>
                </a:solidFill>
              </a:rPr>
              <a:t>Who</a:t>
            </a:r>
            <a:r>
              <a:rPr lang="en-US" sz="3000" dirty="0" smtClean="0"/>
              <a:t> </a:t>
            </a:r>
            <a:r>
              <a:rPr lang="en-US" sz="3000" dirty="0"/>
              <a:t>made heaven and earth, The sea, and </a:t>
            </a:r>
            <a:r>
              <a:rPr lang="en-US" sz="3000" b="1" dirty="0" smtClean="0">
                <a:solidFill>
                  <a:srgbClr val="C00000"/>
                </a:solidFill>
              </a:rPr>
              <a:t>ALL </a:t>
            </a:r>
            <a:r>
              <a:rPr lang="en-US" sz="3000" dirty="0" smtClean="0"/>
              <a:t>that </a:t>
            </a:r>
            <a:r>
              <a:rPr lang="en-US" sz="3000" dirty="0"/>
              <a:t>is in them; Who keeps truth </a:t>
            </a:r>
            <a:r>
              <a:rPr lang="en-US" sz="3000" dirty="0" smtClean="0"/>
              <a:t>forever” (Ps. 146:5, 6)</a:t>
            </a:r>
          </a:p>
        </p:txBody>
      </p:sp>
      <p:cxnSp>
        <p:nvCxnSpPr>
          <p:cNvPr id="5" name="Straight Connector 4"/>
          <p:cNvCxnSpPr/>
          <p:nvPr/>
        </p:nvCxnSpPr>
        <p:spPr>
          <a:xfrm>
            <a:off x="5120135" y="5791200"/>
            <a:ext cx="272846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914400" y="6248400"/>
            <a:ext cx="1143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216723"/>
      </p:ext>
    </p:extLst>
  </p:cSld>
  <p:clrMapOvr>
    <a:overrideClrMapping bg1="lt1" tx1="dk1" bg2="lt2" tx2="dk2" accent1="accent1" accent2="accent2" accent3="accent3" accent4="accent4" accent5="accent5" accent6="accent6" hlink="hlink" folHlink="folHlink"/>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Created Dinosaurs?</a:t>
            </a:r>
            <a:endParaRPr lang="en-US" dirty="0"/>
          </a:p>
        </p:txBody>
      </p:sp>
      <p:sp>
        <p:nvSpPr>
          <p:cNvPr id="3" name="Content Placeholder 2"/>
          <p:cNvSpPr>
            <a:spLocks noGrp="1"/>
          </p:cNvSpPr>
          <p:nvPr>
            <p:ph idx="1"/>
          </p:nvPr>
        </p:nvSpPr>
        <p:spPr>
          <a:xfrm>
            <a:off x="457200" y="1600200"/>
            <a:ext cx="8229600" cy="4495800"/>
          </a:xfrm>
        </p:spPr>
        <p:style>
          <a:lnRef idx="2">
            <a:schemeClr val="accent6"/>
          </a:lnRef>
          <a:fillRef idx="1">
            <a:schemeClr val="lt1"/>
          </a:fillRef>
          <a:effectRef idx="0">
            <a:schemeClr val="accent6"/>
          </a:effectRef>
          <a:fontRef idx="minor">
            <a:schemeClr val="dk1"/>
          </a:fontRef>
        </p:style>
        <p:txBody>
          <a:bodyPr>
            <a:noAutofit/>
          </a:bodyPr>
          <a:lstStyle/>
          <a:p>
            <a:r>
              <a:rPr lang="en-US" sz="3200" dirty="0" smtClean="0"/>
              <a:t>“and </a:t>
            </a:r>
            <a:r>
              <a:rPr lang="en-US" sz="3200" dirty="0"/>
              <a:t>saying, </a:t>
            </a:r>
            <a:r>
              <a:rPr lang="en-US" sz="3200" dirty="0" smtClean="0"/>
              <a:t>‘Men</a:t>
            </a:r>
            <a:r>
              <a:rPr lang="en-US" sz="3200" dirty="0"/>
              <a:t>, why are you doing these things? We also are men with the same nature as you, and preach to you that you should turn from these useless things to the </a:t>
            </a:r>
            <a:r>
              <a:rPr lang="en-US" sz="3200" dirty="0">
                <a:solidFill>
                  <a:srgbClr val="C00000"/>
                </a:solidFill>
              </a:rPr>
              <a:t>living</a:t>
            </a:r>
            <a:r>
              <a:rPr lang="en-US" sz="3200" dirty="0"/>
              <a:t> </a:t>
            </a:r>
            <a:r>
              <a:rPr lang="en-US" sz="3200" dirty="0">
                <a:solidFill>
                  <a:srgbClr val="C00000"/>
                </a:solidFill>
              </a:rPr>
              <a:t>God</a:t>
            </a:r>
            <a:r>
              <a:rPr lang="en-US" sz="3200" dirty="0"/>
              <a:t>, </a:t>
            </a:r>
            <a:r>
              <a:rPr lang="en-US" sz="3200" dirty="0">
                <a:solidFill>
                  <a:srgbClr val="C00000"/>
                </a:solidFill>
              </a:rPr>
              <a:t>who</a:t>
            </a:r>
            <a:r>
              <a:rPr lang="en-US" sz="3200" dirty="0"/>
              <a:t> made the heaven, the earth, the sea, and </a:t>
            </a:r>
            <a:r>
              <a:rPr lang="en-US" sz="3200" b="1" dirty="0">
                <a:solidFill>
                  <a:srgbClr val="C00000"/>
                </a:solidFill>
              </a:rPr>
              <a:t>all</a:t>
            </a:r>
            <a:r>
              <a:rPr lang="en-US" sz="3200" dirty="0"/>
              <a:t> things that are in them</a:t>
            </a:r>
            <a:r>
              <a:rPr lang="en-US" sz="3200" dirty="0" smtClean="0"/>
              <a:t>, who </a:t>
            </a:r>
            <a:r>
              <a:rPr lang="en-US" sz="3200" dirty="0"/>
              <a:t>in bygone generations allowed all nations to walk in their own </a:t>
            </a:r>
            <a:r>
              <a:rPr lang="en-US" sz="3200" dirty="0" smtClean="0"/>
              <a:t>ways” (Acts 14:15, 16)</a:t>
            </a:r>
            <a:endParaRPr lang="en-US" sz="3200" dirty="0"/>
          </a:p>
        </p:txBody>
      </p:sp>
      <p:pic>
        <p:nvPicPr>
          <p:cNvPr id="4" name="Picture 2" descr="C:\Users\Steven\AppData\Local\Microsoft\Windows\Temporary Internet Files\Content.IE5\MSJPQQ83\MC9000191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7900" y="152400"/>
            <a:ext cx="884931" cy="972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759913"/>
      </p:ext>
    </p:extLst>
  </p:cSld>
  <p:clrMapOvr>
    <a:overrideClrMapping bg1="lt1" tx1="dk1" bg2="lt2" tx2="dk2" accent1="accent1" accent2="accent2" accent3="accent3" accent4="accent4" accent5="accent5" accent6="accent6" hlink="hlink" folHlink="folHlink"/>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solidFill>
                  <a:schemeClr val="accent5">
                    <a:lumMod val="60000"/>
                    <a:lumOff val="40000"/>
                  </a:schemeClr>
                </a:solidFill>
              </a:rPr>
              <a:t>Worthy of Worship!</a:t>
            </a:r>
            <a:endParaRPr lang="en-US" sz="6600" dirty="0">
              <a:solidFill>
                <a:schemeClr val="accent5">
                  <a:lumMod val="60000"/>
                  <a:lumOff val="40000"/>
                </a:schemeClr>
              </a:solidFill>
            </a:endParaRPr>
          </a:p>
        </p:txBody>
      </p:sp>
      <p:sp>
        <p:nvSpPr>
          <p:cNvPr id="3"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US" sz="3200" b="1" dirty="0" smtClean="0">
                <a:solidFill>
                  <a:schemeClr val="accent5">
                    <a:lumMod val="75000"/>
                  </a:schemeClr>
                </a:solidFill>
              </a:rPr>
              <a:t>Revelation 4:10, 11</a:t>
            </a:r>
            <a:r>
              <a:rPr lang="en-US" sz="3200" dirty="0" smtClean="0"/>
              <a:t>, “the </a:t>
            </a:r>
            <a:r>
              <a:rPr lang="en-US" sz="3200" dirty="0"/>
              <a:t>twenty-four elders fall down before Him who sits on the throne and worship Him who lives forever and ever, and cast their crowns before the throne, saying</a:t>
            </a:r>
            <a:r>
              <a:rPr lang="en-US" sz="3200" dirty="0" smtClean="0"/>
              <a:t>:  ‘You </a:t>
            </a:r>
            <a:r>
              <a:rPr lang="en-US" sz="3200" dirty="0"/>
              <a:t>are worthy, O Lord, To receive glory and honor and power; For You created </a:t>
            </a:r>
            <a:r>
              <a:rPr lang="en-US" sz="3200" b="1" dirty="0" smtClean="0">
                <a:solidFill>
                  <a:schemeClr val="accent5">
                    <a:lumMod val="75000"/>
                  </a:schemeClr>
                </a:solidFill>
              </a:rPr>
              <a:t>ALL</a:t>
            </a:r>
            <a:r>
              <a:rPr lang="en-US" sz="3200" dirty="0" smtClean="0">
                <a:solidFill>
                  <a:schemeClr val="accent5">
                    <a:lumMod val="75000"/>
                  </a:schemeClr>
                </a:solidFill>
              </a:rPr>
              <a:t> </a:t>
            </a:r>
            <a:r>
              <a:rPr lang="en-US" sz="3200" dirty="0" smtClean="0"/>
              <a:t>things</a:t>
            </a:r>
            <a:r>
              <a:rPr lang="en-US" sz="3200" dirty="0"/>
              <a:t>, And by Your will they exist and were created</a:t>
            </a:r>
            <a:r>
              <a:rPr lang="en-US" sz="3200" dirty="0" smtClean="0"/>
              <a:t>.’”</a:t>
            </a:r>
            <a:endParaRPr lang="en-US" sz="3200" dirty="0"/>
          </a:p>
          <a:p>
            <a:endParaRPr lang="en-US" sz="3200" dirty="0"/>
          </a:p>
        </p:txBody>
      </p:sp>
    </p:spTree>
    <p:extLst>
      <p:ext uri="{BB962C8B-B14F-4D97-AF65-F5344CB8AC3E}">
        <p14:creationId xmlns:p14="http://schemas.microsoft.com/office/powerpoint/2010/main" val="3674003367"/>
      </p:ext>
    </p:extLst>
  </p:cSld>
  <p:clrMapOvr>
    <a:overrideClrMapping bg1="dk1" tx1="lt1" bg2="dk2" tx2="lt2" accent1="accent1" accent2="accent2" accent3="accent3" accent4="accent4" accent5="accent5" accent6="accent6" hlink="hlink" folHlink="folHlink"/>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Deceiving the Young!</a:t>
            </a:r>
            <a:endParaRPr lang="en-US" dirty="0"/>
          </a:p>
        </p:txBody>
      </p:sp>
      <p:sp>
        <p:nvSpPr>
          <p:cNvPr id="3" name="Content Placeholder 2"/>
          <p:cNvSpPr>
            <a:spLocks noGrp="1"/>
          </p:cNvSpPr>
          <p:nvPr>
            <p:ph idx="1"/>
          </p:nvPr>
        </p:nvSpPr>
        <p:spPr>
          <a:xfrm>
            <a:off x="990600" y="1981200"/>
            <a:ext cx="7696200" cy="4572000"/>
          </a:xfrm>
        </p:spPr>
        <p:txBody>
          <a:bodyPr>
            <a:noAutofit/>
          </a:bodyPr>
          <a:lstStyle/>
          <a:p>
            <a:pPr marL="0" indent="0">
              <a:buNone/>
            </a:pPr>
            <a:r>
              <a:rPr lang="en-US" sz="3200" dirty="0" smtClean="0">
                <a:solidFill>
                  <a:srgbClr val="C00000"/>
                </a:solidFill>
              </a:rPr>
              <a:t>“First of all the Bible does not talk about dinosaurs at all. Can you find dinosaurs mentioned in Genesis 1?”</a:t>
            </a:r>
          </a:p>
          <a:p>
            <a:pPr lvl="1"/>
            <a:r>
              <a:rPr lang="en-US" sz="2800" dirty="0" smtClean="0"/>
              <a:t>“</a:t>
            </a:r>
            <a:r>
              <a:rPr lang="en-US" sz="2800" b="1" dirty="0" err="1" smtClean="0">
                <a:solidFill>
                  <a:schemeClr val="tx2"/>
                </a:solidFill>
              </a:rPr>
              <a:t>Dinosauria</a:t>
            </a:r>
            <a:r>
              <a:rPr lang="en-US" sz="2800" dirty="0" smtClean="0"/>
              <a:t>” was coined in 1841 by Sir Richard Owen…only 3340 years after Genesis was written!</a:t>
            </a:r>
          </a:p>
          <a:p>
            <a:pPr lvl="1"/>
            <a:r>
              <a:rPr lang="en-US" sz="2800" dirty="0" smtClean="0"/>
              <a:t>Greek “</a:t>
            </a:r>
            <a:r>
              <a:rPr lang="en-US" sz="2800" dirty="0" err="1">
                <a:solidFill>
                  <a:schemeClr val="tx1"/>
                </a:solidFill>
              </a:rPr>
              <a:t>d</a:t>
            </a:r>
            <a:r>
              <a:rPr lang="en-US" sz="2800" dirty="0" err="1" smtClean="0">
                <a:solidFill>
                  <a:schemeClr val="tx1"/>
                </a:solidFill>
              </a:rPr>
              <a:t>einos</a:t>
            </a:r>
            <a:r>
              <a:rPr lang="en-US" sz="2800" dirty="0" smtClean="0"/>
              <a:t>” + “</a:t>
            </a:r>
            <a:r>
              <a:rPr lang="en-US" sz="2800" dirty="0" err="1" smtClean="0">
                <a:solidFill>
                  <a:srgbClr val="C00000"/>
                </a:solidFill>
              </a:rPr>
              <a:t>sauros</a:t>
            </a:r>
            <a:r>
              <a:rPr lang="en-US" sz="2800" dirty="0" smtClean="0"/>
              <a:t>”</a:t>
            </a:r>
          </a:p>
        </p:txBody>
      </p:sp>
      <p:sp>
        <p:nvSpPr>
          <p:cNvPr id="4" name="TextBox 3"/>
          <p:cNvSpPr txBox="1"/>
          <p:nvPr/>
        </p:nvSpPr>
        <p:spPr>
          <a:xfrm>
            <a:off x="1981200" y="5858470"/>
            <a:ext cx="2484526" cy="461665"/>
          </a:xfrm>
          <a:prstGeom prst="rect">
            <a:avLst/>
          </a:prstGeom>
        </p:spPr>
        <p:style>
          <a:lnRef idx="1">
            <a:schemeClr val="dk1"/>
          </a:lnRef>
          <a:fillRef idx="3">
            <a:schemeClr val="dk1"/>
          </a:fillRef>
          <a:effectRef idx="2">
            <a:schemeClr val="dk1"/>
          </a:effectRef>
          <a:fontRef idx="minor">
            <a:schemeClr val="lt1"/>
          </a:fontRef>
        </p:style>
        <p:txBody>
          <a:bodyPr wrap="none" rtlCol="0">
            <a:spAutoFit/>
          </a:bodyPr>
          <a:lstStyle/>
          <a:p>
            <a:r>
              <a:rPr lang="en-US" sz="2400" dirty="0">
                <a:latin typeface="Calibri" panose="020F0502020204030204" pitchFamily="34" charset="0"/>
              </a:rPr>
              <a:t>t</a:t>
            </a:r>
            <a:r>
              <a:rPr lang="en-US" sz="2400" dirty="0" smtClean="0">
                <a:latin typeface="Calibri" panose="020F0502020204030204" pitchFamily="34" charset="0"/>
              </a:rPr>
              <a:t>erribly, dreadfully</a:t>
            </a:r>
            <a:endParaRPr lang="en-US" sz="2400" dirty="0">
              <a:latin typeface="Calibri" panose="020F0502020204030204" pitchFamily="34" charset="0"/>
            </a:endParaRPr>
          </a:p>
        </p:txBody>
      </p:sp>
      <p:sp>
        <p:nvSpPr>
          <p:cNvPr id="5" name="TextBox 4"/>
          <p:cNvSpPr txBox="1"/>
          <p:nvPr/>
        </p:nvSpPr>
        <p:spPr>
          <a:xfrm>
            <a:off x="1981200" y="6320135"/>
            <a:ext cx="2502929" cy="461665"/>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en-US" sz="2400" dirty="0" smtClean="0">
                <a:latin typeface="Calibri" panose="020F0502020204030204" pitchFamily="34" charset="0"/>
              </a:rPr>
              <a:t>Mat. 8:6; Lk. 11:53</a:t>
            </a:r>
            <a:endParaRPr lang="en-US" sz="2400" dirty="0">
              <a:latin typeface="Calibri" panose="020F0502020204030204" pitchFamily="34" charset="0"/>
            </a:endParaRPr>
          </a:p>
        </p:txBody>
      </p:sp>
      <p:sp>
        <p:nvSpPr>
          <p:cNvPr id="6" name="TextBox 5"/>
          <p:cNvSpPr txBox="1"/>
          <p:nvPr/>
        </p:nvSpPr>
        <p:spPr>
          <a:xfrm>
            <a:off x="4953000" y="5847695"/>
            <a:ext cx="1371600" cy="473333"/>
          </a:xfrm>
          <a:prstGeom prst="rect">
            <a:avLst/>
          </a:prstGeom>
          <a:solidFill>
            <a:srgbClr val="C0000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400" dirty="0" smtClean="0">
                <a:latin typeface="Calibri" panose="020F0502020204030204" pitchFamily="34" charset="0"/>
              </a:rPr>
              <a:t>lizard</a:t>
            </a:r>
            <a:endParaRPr lang="en-US" sz="2400" dirty="0">
              <a:latin typeface="Calibri" panose="020F0502020204030204" pitchFamily="34" charset="0"/>
            </a:endParaRPr>
          </a:p>
        </p:txBody>
      </p:sp>
      <p:sp>
        <p:nvSpPr>
          <p:cNvPr id="7" name="TextBox 6"/>
          <p:cNvSpPr txBox="1"/>
          <p:nvPr/>
        </p:nvSpPr>
        <p:spPr>
          <a:xfrm>
            <a:off x="3429000" y="5262920"/>
            <a:ext cx="595035" cy="584775"/>
          </a:xfrm>
          <a:prstGeom prst="rect">
            <a:avLst/>
          </a:prstGeom>
          <a:noFill/>
        </p:spPr>
        <p:txBody>
          <a:bodyPr wrap="none" rtlCol="0">
            <a:spAutoFit/>
          </a:bodyPr>
          <a:lstStyle/>
          <a:p>
            <a:r>
              <a:rPr lang="en-US" sz="3200" dirty="0" smtClean="0">
                <a:latin typeface="Arial"/>
                <a:cs typeface="Arial"/>
              </a:rPr>
              <a:t>↓↓</a:t>
            </a:r>
            <a:endParaRPr lang="en-US" sz="3200" dirty="0"/>
          </a:p>
        </p:txBody>
      </p:sp>
      <p:sp>
        <p:nvSpPr>
          <p:cNvPr id="8" name="TextBox 7"/>
          <p:cNvSpPr txBox="1"/>
          <p:nvPr/>
        </p:nvSpPr>
        <p:spPr>
          <a:xfrm>
            <a:off x="5272365" y="5257800"/>
            <a:ext cx="595035" cy="584775"/>
          </a:xfrm>
          <a:prstGeom prst="rect">
            <a:avLst/>
          </a:prstGeom>
          <a:noFill/>
        </p:spPr>
        <p:txBody>
          <a:bodyPr wrap="none" rtlCol="0">
            <a:spAutoFit/>
          </a:bodyPr>
          <a:lstStyle/>
          <a:p>
            <a:r>
              <a:rPr lang="en-US" sz="3200" dirty="0" smtClean="0">
                <a:latin typeface="Arial"/>
                <a:cs typeface="Arial"/>
              </a:rPr>
              <a:t>↓↓</a:t>
            </a:r>
            <a:endParaRPr lang="en-US" sz="3200" dirty="0"/>
          </a:p>
        </p:txBody>
      </p:sp>
      <p:sp>
        <p:nvSpPr>
          <p:cNvPr id="9" name="TextBox 8"/>
          <p:cNvSpPr txBox="1"/>
          <p:nvPr/>
        </p:nvSpPr>
        <p:spPr>
          <a:xfrm>
            <a:off x="6781800" y="4572000"/>
            <a:ext cx="2057400" cy="2246769"/>
          </a:xfrm>
          <a:prstGeom prst="rect">
            <a:avLst/>
          </a:prstGeom>
          <a:solidFill>
            <a:srgbClr val="C00000"/>
          </a:solidFill>
          <a:effectLst>
            <a:outerShdw blurRad="63500" sx="102000" sy="102000" algn="ctr" rotWithShape="0">
              <a:prstClr val="black">
                <a:alpha val="40000"/>
              </a:prstClr>
            </a:outerShdw>
          </a:effectLst>
        </p:spPr>
        <p:txBody>
          <a:bodyPr wrap="square" rtlCol="0">
            <a:spAutoFit/>
          </a:bodyPr>
          <a:lstStyle/>
          <a:p>
            <a:pPr algn="ctr"/>
            <a:r>
              <a:rPr lang="en-US" sz="2800" dirty="0" smtClean="0">
                <a:solidFill>
                  <a:schemeClr val="bg1"/>
                </a:solidFill>
                <a:latin typeface="Arial" panose="020B0604020202020204" pitchFamily="34" charset="0"/>
                <a:cs typeface="Arial" panose="020B0604020202020204" pitchFamily="34" charset="0"/>
              </a:rPr>
              <a:t>What did men call dreadful lizards prior to 1841?</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84311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22" presetClass="entr" presetSubtype="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erlin Sans FB Demi"/>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0" cap="flat" cmpd="sng" algn="ctr">
          <a:solidFill>
            <a:srgbClr val="FFFF00"/>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1750" cap="flat" cmpd="sng" algn="ctr">
          <a:solidFill>
            <a:srgbClr val="FFFF00"/>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erlin Sans FB Demi"/>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0" cap="flat" cmpd="sng" algn="ctr">
          <a:solidFill>
            <a:srgbClr val="FFFF00"/>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1750" cap="flat" cmpd="sng" algn="ctr">
          <a:solidFill>
            <a:srgbClr val="FFFF00"/>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erlin Sans FB Demi"/>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1750" cap="flat" cmpd="sng" algn="ctr">
          <a:solidFill>
            <a:srgbClr val="FFFF00"/>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1750" cap="flat" cmpd="sng" algn="ctr">
          <a:solidFill>
            <a:srgbClr val="FFFF00"/>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9787</TotalTime>
  <Words>2861</Words>
  <Application>Microsoft Office PowerPoint</Application>
  <PresentationFormat>On-screen Show (4:3)</PresentationFormat>
  <Paragraphs>172</Paragraphs>
  <Slides>29</Slides>
  <Notes>14</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29</vt:i4>
      </vt:variant>
    </vt:vector>
  </HeadingPairs>
  <TitlesOfParts>
    <vt:vector size="43" baseType="lpstr">
      <vt:lpstr>Arial</vt:lpstr>
      <vt:lpstr>Palatino Linotype</vt:lpstr>
      <vt:lpstr>Arial Black</vt:lpstr>
      <vt:lpstr>Courier New</vt:lpstr>
      <vt:lpstr>Calibri</vt:lpstr>
      <vt:lpstr>Trebuchet MS</vt:lpstr>
      <vt:lpstr>Berlin Sans FB Demi</vt:lpstr>
      <vt:lpstr>Century Gothic</vt:lpstr>
      <vt:lpstr>Wingdings</vt:lpstr>
      <vt:lpstr>Executive</vt:lpstr>
      <vt:lpstr>Default Design</vt:lpstr>
      <vt:lpstr>2_Default Design</vt:lpstr>
      <vt:lpstr>1_Executive</vt:lpstr>
      <vt:lpstr>1_Default Design</vt:lpstr>
      <vt:lpstr>Behemoth &amp; Leviathan</vt:lpstr>
      <vt:lpstr>Why Preach On This?</vt:lpstr>
      <vt:lpstr>Why Preach On Evidences?</vt:lpstr>
      <vt:lpstr>Why Preach On This?</vt:lpstr>
      <vt:lpstr>DINO DELUSION</vt:lpstr>
      <vt:lpstr>Who Created Dinosaurs?</vt:lpstr>
      <vt:lpstr>Who Created Dinosaurs?</vt:lpstr>
      <vt:lpstr>Worthy of Worship!</vt:lpstr>
      <vt:lpstr>Deceiving the Young!</vt:lpstr>
      <vt:lpstr>Martin Luther (1483-1546) on the Cherubim in Genesis 3</vt:lpstr>
      <vt:lpstr>Marco Polo (1254-1324 AD)</vt:lpstr>
      <vt:lpstr>Marco Polo (1254-1324 AD)</vt:lpstr>
      <vt:lpstr>Doheny Expedition</vt:lpstr>
      <vt:lpstr>PowerPoint Presentation</vt:lpstr>
      <vt:lpstr>Herodotus 484-425 BC</vt:lpstr>
      <vt:lpstr>“Dracorex” (dragon king)</vt:lpstr>
      <vt:lpstr>Some Biblical Designations</vt:lpstr>
      <vt:lpstr>Hebrew “TANNIYN”</vt:lpstr>
      <vt:lpstr>Hebrew “TANNIYN”</vt:lpstr>
      <vt:lpstr>Hebrew “TANNIYN”</vt:lpstr>
      <vt:lpstr>Hebrew “TANNIYN”</vt:lpstr>
      <vt:lpstr>Hebrew “TANNIYN”</vt:lpstr>
      <vt:lpstr>Hebrew “TANNIYN”</vt:lpstr>
      <vt:lpstr>“Dragons”  Myth Or Real?</vt:lpstr>
      <vt:lpstr>Review of Lesson 1</vt:lpstr>
      <vt:lpstr>Job 40:15-17</vt:lpstr>
      <vt:lpstr>When God Says To “Behold”</vt:lpstr>
      <vt:lpstr>Will You?</vt:lpstr>
      <vt:lpstr>Get Into The Tabernacle of God Today By Obeying The Gospel!</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Behemoth &amp; Leviathan</dc:title>
  <dc:creator>Steven J. Wallace</dc:creator>
  <cp:lastModifiedBy>Steven J. Wallace</cp:lastModifiedBy>
  <cp:revision>72</cp:revision>
  <dcterms:created xsi:type="dcterms:W3CDTF">2013-09-26T22:58:06Z</dcterms:created>
  <dcterms:modified xsi:type="dcterms:W3CDTF">2013-10-25T22:55:02Z</dcterms:modified>
</cp:coreProperties>
</file>